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33" r:id="rId17"/>
    <p:sldId id="334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335" r:id="rId30"/>
    <p:sldId id="336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37" r:id="rId55"/>
    <p:sldId id="338" r:id="rId56"/>
    <p:sldId id="312" r:id="rId57"/>
    <p:sldId id="306" r:id="rId58"/>
    <p:sldId id="313" r:id="rId59"/>
    <p:sldId id="314" r:id="rId60"/>
    <p:sldId id="307" r:id="rId61"/>
    <p:sldId id="308" r:id="rId62"/>
    <p:sldId id="315" r:id="rId63"/>
    <p:sldId id="309" r:id="rId64"/>
    <p:sldId id="316" r:id="rId65"/>
    <p:sldId id="317" r:id="rId66"/>
    <p:sldId id="310" r:id="rId67"/>
    <p:sldId id="311" r:id="rId68"/>
    <p:sldId id="318" r:id="rId69"/>
    <p:sldId id="339" r:id="rId70"/>
    <p:sldId id="340" r:id="rId71"/>
    <p:sldId id="319" r:id="rId72"/>
    <p:sldId id="320" r:id="rId73"/>
    <p:sldId id="321" r:id="rId74"/>
    <p:sldId id="323" r:id="rId75"/>
    <p:sldId id="322" r:id="rId76"/>
    <p:sldId id="324" r:id="rId77"/>
    <p:sldId id="325" r:id="rId78"/>
    <p:sldId id="326" r:id="rId79"/>
    <p:sldId id="341" r:id="rId80"/>
    <p:sldId id="327" r:id="rId81"/>
    <p:sldId id="328" r:id="rId82"/>
    <p:sldId id="329" r:id="rId83"/>
    <p:sldId id="330" r:id="rId84"/>
    <p:sldId id="331" r:id="rId85"/>
    <p:sldId id="332" r:id="rId8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CC"/>
    <a:srgbClr val="00CC00"/>
    <a:srgbClr val="006600"/>
    <a:srgbClr val="008000"/>
    <a:srgbClr val="CC0099"/>
    <a:srgbClr val="FFFF00"/>
    <a:srgbClr val="003300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90898" autoAdjust="0"/>
  </p:normalViewPr>
  <p:slideViewPr>
    <p:cSldViewPr>
      <p:cViewPr varScale="1">
        <p:scale>
          <a:sx n="64" d="100"/>
          <a:sy n="64" d="100"/>
        </p:scale>
        <p:origin x="7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E5E8B-08FF-469A-9F28-B45358286531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D98A8-1122-44FD-9FE9-90A4F1C88AE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6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C7979-2AF9-4986-8EEB-BA76D5F78672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A1931-8A8A-4020-98D1-A9F66313D7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7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A1931-8A8A-4020-98D1-A9F66313D7C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7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A1931-8A8A-4020-98D1-A9F66313D7C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7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A1931-8A8A-4020-98D1-A9F66313D7C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966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A1931-8A8A-4020-98D1-A9F66313D7C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0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A1931-8A8A-4020-98D1-A9F66313D7CF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421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2348880"/>
            <a:ext cx="7772400" cy="1584177"/>
          </a:xfrm>
        </p:spPr>
        <p:txBody>
          <a:bodyPr>
            <a:noAutofit/>
          </a:bodyPr>
          <a:lstStyle>
            <a:lvl1pPr>
              <a:defRPr sz="4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221088"/>
            <a:ext cx="6400800" cy="115212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520" y="6381328"/>
            <a:ext cx="2133600" cy="365125"/>
          </a:xfrm>
        </p:spPr>
        <p:txBody>
          <a:bodyPr/>
          <a:lstStyle/>
          <a:p>
            <a:fld id="{65B32B7B-7177-4EEE-B276-F4E923D35417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4248" y="6381328"/>
            <a:ext cx="2133600" cy="365125"/>
          </a:xfrm>
        </p:spPr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" y="81484"/>
            <a:ext cx="3125688" cy="641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8668"/>
            <a:ext cx="5868144" cy="11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41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41C-0445-4DA3-A0D0-A5ECCAB6362B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4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41C1-CD86-4945-B298-A39AAD2F83B8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5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740" y="70520"/>
            <a:ext cx="7775748" cy="1054224"/>
          </a:xfrm>
        </p:spPr>
        <p:txBody>
          <a:bodyPr>
            <a:noAutofit/>
          </a:bodyPr>
          <a:lstStyle>
            <a:lvl1pPr>
              <a:defRPr sz="4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6085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" y="2828"/>
            <a:ext cx="961008" cy="9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6A81-0DF8-4626-9FF8-A799D47EC597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0"/>
            <a:ext cx="3213720" cy="6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1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94096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60848"/>
            <a:ext cx="4038600" cy="40653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60848"/>
            <a:ext cx="4038600" cy="40653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FF7A2-A1AE-4FB4-AF9C-C7C2949EC399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0"/>
            <a:ext cx="3213720" cy="6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3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234888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96952"/>
            <a:ext cx="4040188" cy="3129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6336-9404-4325-8F99-F0396299EE27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2" y="0"/>
            <a:ext cx="3213720" cy="6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5EA8-E5B2-402E-9C02-9374C6759D19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7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01B7-5F4C-40E9-B21A-27ECDE4A3598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6DDF-DD45-46F5-A40F-8F7C4CDAB46F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4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0FFD6-45D1-45E2-AAEA-2730BA670BE0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39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6C3F0-B6AE-44FF-8555-6B61A8136595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C485-3EAF-4318-915D-9216C2569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1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" Type="http://schemas.openxmlformats.org/officeDocument/2006/relationships/image" Target="../media/image173.png"/><Relationship Id="rId21" Type="http://schemas.openxmlformats.org/officeDocument/2006/relationships/image" Target="../media/image191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2" Type="http://schemas.openxmlformats.org/officeDocument/2006/relationships/image" Target="../media/image172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29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24" Type="http://schemas.openxmlformats.org/officeDocument/2006/relationships/image" Target="../media/image194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7772400" cy="1219200"/>
          </a:xfrm>
        </p:spPr>
        <p:txBody>
          <a:bodyPr/>
          <a:lstStyle/>
          <a:p>
            <a:pPr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第七章  图 论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27D6-AFC2-487A-BD25-D48625ADD72C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5576" y="3717032"/>
            <a:ext cx="7696200" cy="205740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宋  燕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 err="1">
                <a:latin typeface="Times New Roman" pitchFamily="18" charset="0"/>
                <a:cs typeface="Times New Roman" pitchFamily="18" charset="0"/>
              </a:rPr>
              <a:t>sonya_usst@126.com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Tel: 15901932526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23928" y="1032561"/>
                <a:ext cx="8229600" cy="2016224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 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7-1.4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个结点的无向完全图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的边数为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.</a:t>
                </a: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7-1.6 </a:t>
                </a:r>
                <a:r>
                  <a:rPr lang="zh-CN" altLang="en-US" b="1" dirty="0" smtClean="0"/>
                  <a:t>给定一个图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，由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中所有结点和所有能使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称为完全图的添加边组成的图，称为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的相对于完全图的补图，或简称为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补图</a:t>
                </a:r>
                <a:r>
                  <a:rPr lang="zh-CN" altLang="en-US" b="1" dirty="0" smtClean="0"/>
                  <a:t>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记作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acc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928" y="1032561"/>
                <a:ext cx="8229600" cy="2016224"/>
              </a:xfrm>
              <a:blipFill rotWithShape="0">
                <a:blip r:embed="rId2"/>
                <a:stretch>
                  <a:fillRect l="-1037" r="-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907704" y="378904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331640" y="490429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75856" y="414908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87824" y="537321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907704" y="576739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372200" y="378904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96136" y="490429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40352" y="414908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452320" y="537321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372200" y="576739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6" idx="3"/>
          </p:cNvCxnSpPr>
          <p:nvPr/>
        </p:nvCxnSpPr>
        <p:spPr>
          <a:xfrm flipH="1">
            <a:off x="1433280" y="3911965"/>
            <a:ext cx="495678" cy="9981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3"/>
            <a:endCxn id="7" idx="6"/>
          </p:cNvCxnSpPr>
          <p:nvPr/>
        </p:nvCxnSpPr>
        <p:spPr>
          <a:xfrm flipH="1">
            <a:off x="1476772" y="4272005"/>
            <a:ext cx="1820338" cy="7043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9" idx="1"/>
            <a:endCxn id="7" idx="5"/>
          </p:cNvCxnSpPr>
          <p:nvPr/>
        </p:nvCxnSpPr>
        <p:spPr>
          <a:xfrm flipH="1" flipV="1">
            <a:off x="1455518" y="5027224"/>
            <a:ext cx="1553560" cy="3670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8" idx="4"/>
          </p:cNvCxnSpPr>
          <p:nvPr/>
        </p:nvCxnSpPr>
        <p:spPr>
          <a:xfrm flipH="1">
            <a:off x="3060390" y="4293096"/>
            <a:ext cx="288032" cy="10841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8" idx="3"/>
            <a:endCxn id="10" idx="7"/>
          </p:cNvCxnSpPr>
          <p:nvPr/>
        </p:nvCxnSpPr>
        <p:spPr>
          <a:xfrm flipH="1">
            <a:off x="2031582" y="4272005"/>
            <a:ext cx="1265528" cy="15164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9" idx="3"/>
            <a:endCxn id="10" idx="6"/>
          </p:cNvCxnSpPr>
          <p:nvPr/>
        </p:nvCxnSpPr>
        <p:spPr>
          <a:xfrm flipH="1">
            <a:off x="2052836" y="5496141"/>
            <a:ext cx="956242" cy="3432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1434264" y="5029776"/>
            <a:ext cx="473440" cy="7612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0" idx="0"/>
            <a:endCxn id="6" idx="4"/>
          </p:cNvCxnSpPr>
          <p:nvPr/>
        </p:nvCxnSpPr>
        <p:spPr>
          <a:xfrm flipV="1">
            <a:off x="1980270" y="3933056"/>
            <a:ext cx="0" cy="1834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9" idx="1"/>
            <a:endCxn id="6" idx="5"/>
          </p:cNvCxnSpPr>
          <p:nvPr/>
        </p:nvCxnSpPr>
        <p:spPr>
          <a:xfrm flipH="1" flipV="1">
            <a:off x="2031582" y="3911965"/>
            <a:ext cx="977496" cy="1482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8" idx="2"/>
            <a:endCxn id="6" idx="5"/>
          </p:cNvCxnSpPr>
          <p:nvPr/>
        </p:nvCxnSpPr>
        <p:spPr>
          <a:xfrm flipH="1" flipV="1">
            <a:off x="2031582" y="3911965"/>
            <a:ext cx="1244274" cy="3091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 flipV="1">
            <a:off x="5920014" y="5021371"/>
            <a:ext cx="473440" cy="7612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6466020" y="3924651"/>
            <a:ext cx="0" cy="1834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 flipV="1">
            <a:off x="6517332" y="3903560"/>
            <a:ext cx="977496" cy="1482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 flipV="1">
            <a:off x="6517332" y="3903560"/>
            <a:ext cx="1244274" cy="3091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928958" y="6099676"/>
            <a:ext cx="4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6764679" y="5987018"/>
            <a:ext cx="4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1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712968" cy="180020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 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7-1.7 </a:t>
                </a:r>
                <a:r>
                  <a:rPr lang="zh-CN" altLang="en-US" b="1" dirty="0" smtClean="0"/>
                  <a:t>设图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，如果有图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CN" altLang="en-US" b="1" dirty="0" smtClean="0"/>
                  <a:t>，且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子图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712968" cy="1800200"/>
              </a:xfrm>
              <a:blipFill rotWithShape="0">
                <a:blip r:embed="rId2"/>
                <a:stretch>
                  <a:fillRect l="-909" t="-3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51720" y="239337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451434" y="239337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27584" y="296943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51434" y="367702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51720" y="367702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645790" y="296943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736687" y="281917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114166" y="318561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7" idx="3"/>
            <a:endCxn id="8" idx="7"/>
          </p:cNvCxnSpPr>
          <p:nvPr/>
        </p:nvCxnSpPr>
        <p:spPr>
          <a:xfrm flipH="1">
            <a:off x="951462" y="2516296"/>
            <a:ext cx="521226" cy="4742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6" idx="2"/>
          </p:cNvCxnSpPr>
          <p:nvPr/>
        </p:nvCxnSpPr>
        <p:spPr>
          <a:xfrm flipH="1">
            <a:off x="1584476" y="2465379"/>
            <a:ext cx="467244" cy="6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1" idx="1"/>
          </p:cNvCxnSpPr>
          <p:nvPr/>
        </p:nvCxnSpPr>
        <p:spPr>
          <a:xfrm flipH="1" flipV="1">
            <a:off x="2196852" y="2501306"/>
            <a:ext cx="470192" cy="4892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9" idx="1"/>
          </p:cNvCxnSpPr>
          <p:nvPr/>
        </p:nvCxnSpPr>
        <p:spPr>
          <a:xfrm flipH="1" flipV="1">
            <a:off x="946390" y="3113451"/>
            <a:ext cx="526298" cy="5846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0"/>
            <a:endCxn id="12" idx="4"/>
          </p:cNvCxnSpPr>
          <p:nvPr/>
        </p:nvCxnSpPr>
        <p:spPr>
          <a:xfrm flipV="1">
            <a:off x="1524000" y="2963190"/>
            <a:ext cx="285253" cy="7138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6" idx="3"/>
          </p:cNvCxnSpPr>
          <p:nvPr/>
        </p:nvCxnSpPr>
        <p:spPr>
          <a:xfrm flipV="1">
            <a:off x="1860287" y="2516296"/>
            <a:ext cx="212687" cy="3419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endCxn id="11" idx="4"/>
          </p:cNvCxnSpPr>
          <p:nvPr/>
        </p:nvCxnSpPr>
        <p:spPr>
          <a:xfrm flipV="1">
            <a:off x="2182772" y="3113451"/>
            <a:ext cx="535584" cy="6174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10" idx="2"/>
          </p:cNvCxnSpPr>
          <p:nvPr/>
        </p:nvCxnSpPr>
        <p:spPr>
          <a:xfrm flipV="1">
            <a:off x="1588702" y="3749034"/>
            <a:ext cx="463018" cy="267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7" idx="5"/>
            <a:endCxn id="12" idx="1"/>
          </p:cNvCxnSpPr>
          <p:nvPr/>
        </p:nvCxnSpPr>
        <p:spPr>
          <a:xfrm>
            <a:off x="1575312" y="2516296"/>
            <a:ext cx="182629" cy="32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2" idx="5"/>
            <a:endCxn id="13" idx="1"/>
          </p:cNvCxnSpPr>
          <p:nvPr/>
        </p:nvCxnSpPr>
        <p:spPr>
          <a:xfrm>
            <a:off x="1860565" y="2942099"/>
            <a:ext cx="274855" cy="2646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3" idx="4"/>
            <a:endCxn id="10" idx="0"/>
          </p:cNvCxnSpPr>
          <p:nvPr/>
        </p:nvCxnSpPr>
        <p:spPr>
          <a:xfrm flipH="1">
            <a:off x="2124286" y="3329628"/>
            <a:ext cx="62446" cy="3473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11" idx="3"/>
          </p:cNvCxnSpPr>
          <p:nvPr/>
        </p:nvCxnSpPr>
        <p:spPr>
          <a:xfrm flipH="1">
            <a:off x="2276158" y="3092360"/>
            <a:ext cx="390886" cy="1227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473449" y="2762560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350927" y="1988840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009540" y="1997432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07612" y="2601229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69974" y="3647409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227049" y="3727017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462593" y="2745916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103774" y="2745916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504303" y="248025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904017" y="248025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04303" y="376390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4566749" y="327249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3976583" y="3050072"/>
            <a:ext cx="285253" cy="7138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4635355" y="3200333"/>
            <a:ext cx="535584" cy="6174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endCxn id="65" idx="2"/>
          </p:cNvCxnSpPr>
          <p:nvPr/>
        </p:nvCxnSpPr>
        <p:spPr>
          <a:xfrm flipV="1">
            <a:off x="4041285" y="3835916"/>
            <a:ext cx="463018" cy="267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4" idx="5"/>
          </p:cNvCxnSpPr>
          <p:nvPr/>
        </p:nvCxnSpPr>
        <p:spPr>
          <a:xfrm>
            <a:off x="4027895" y="2603178"/>
            <a:ext cx="182629" cy="32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6" idx="4"/>
            <a:endCxn id="65" idx="0"/>
          </p:cNvCxnSpPr>
          <p:nvPr/>
        </p:nvCxnSpPr>
        <p:spPr>
          <a:xfrm flipH="1">
            <a:off x="4576869" y="3416510"/>
            <a:ext cx="62446" cy="3473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66" idx="7"/>
          </p:cNvCxnSpPr>
          <p:nvPr/>
        </p:nvCxnSpPr>
        <p:spPr>
          <a:xfrm flipH="1">
            <a:off x="4690627" y="3179242"/>
            <a:ext cx="429000" cy="1143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3803510" y="2075722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462123" y="2084314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060195" y="2688111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679632" y="3813899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915176" y="2832798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556357" y="2832798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159568" y="292331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3904873" y="375280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5111507" y="307776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581146" y="3752593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766370" y="251259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7166084" y="251259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6542234" y="308865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7828816" y="330483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/>
          <p:cNvCxnSpPr>
            <a:stCxn id="88" idx="3"/>
            <a:endCxn id="89" idx="7"/>
          </p:cNvCxnSpPr>
          <p:nvPr/>
        </p:nvCxnSpPr>
        <p:spPr>
          <a:xfrm flipH="1">
            <a:off x="6666112" y="2635517"/>
            <a:ext cx="521226" cy="4742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87" idx="2"/>
          </p:cNvCxnSpPr>
          <p:nvPr/>
        </p:nvCxnSpPr>
        <p:spPr>
          <a:xfrm flipH="1">
            <a:off x="7299126" y="2584600"/>
            <a:ext cx="467244" cy="6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 flipV="1">
            <a:off x="7911502" y="2620527"/>
            <a:ext cx="470192" cy="4892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 flipV="1">
            <a:off x="6661040" y="3232672"/>
            <a:ext cx="526298" cy="5846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endCxn id="87" idx="3"/>
          </p:cNvCxnSpPr>
          <p:nvPr/>
        </p:nvCxnSpPr>
        <p:spPr>
          <a:xfrm flipV="1">
            <a:off x="7574937" y="2635517"/>
            <a:ext cx="212687" cy="3419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90" idx="1"/>
          </p:cNvCxnSpPr>
          <p:nvPr/>
        </p:nvCxnSpPr>
        <p:spPr>
          <a:xfrm>
            <a:off x="7575215" y="3061320"/>
            <a:ext cx="274855" cy="2646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6188099" y="2881781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065577" y="2108061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724190" y="2116653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322262" y="2720450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941699" y="3846238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7177243" y="2865137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818424" y="2865137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7447303" y="294209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8329640" y="309145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7181667" y="379624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/>
          <p:cNvSpPr txBox="1"/>
          <p:nvPr/>
        </p:nvSpPr>
        <p:spPr>
          <a:xfrm>
            <a:off x="1434418" y="4350211"/>
            <a:ext cx="4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08" name="文本框 107"/>
          <p:cNvSpPr txBox="1"/>
          <p:nvPr/>
        </p:nvSpPr>
        <p:spPr>
          <a:xfrm>
            <a:off x="4027895" y="4408254"/>
            <a:ext cx="4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7597535" y="4335365"/>
            <a:ext cx="4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39506" y="5200579"/>
                <a:ext cx="84249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注：如果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的子图包含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的所有结点，则称该子图为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生成子图</a:t>
                </a:r>
                <a:r>
                  <a:rPr lang="zh-CN" altLang="en-US" b="1" dirty="0"/>
                  <a:t>。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06" y="5200579"/>
                <a:ext cx="84249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51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56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2321" y="6446"/>
            <a:ext cx="7775748" cy="724957"/>
          </a:xfrm>
        </p:spPr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3292" y="2215630"/>
                <a:ext cx="8229600" cy="281701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7-1.8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的子图，若给定另外一个图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CN" altLang="en-US" b="1" dirty="0" smtClean="0"/>
                  <a:t>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中仅包含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b="1" dirty="0" smtClean="0"/>
                  <a:t>的边所关联的结点。则称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是子图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的相对于图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的补图。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如下图，</a:t>
                </a:r>
                <a:r>
                  <a:rPr lang="en-US" altLang="zh-CN" b="1" dirty="0" smtClean="0">
                    <a:solidFill>
                      <a:srgbClr val="C00000"/>
                    </a:solidFill>
                  </a:rPr>
                  <a:t>(c)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为</a:t>
                </a:r>
                <a:r>
                  <a:rPr lang="en-US" altLang="zh-CN" b="1" dirty="0" smtClean="0">
                    <a:solidFill>
                      <a:srgbClr val="C00000"/>
                    </a:solidFill>
                  </a:rPr>
                  <a:t>(b)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相对于</a:t>
                </a:r>
                <a:r>
                  <a:rPr lang="en-US" altLang="zh-CN" b="1" dirty="0" smtClean="0">
                    <a:solidFill>
                      <a:srgbClr val="C00000"/>
                    </a:solidFill>
                  </a:rPr>
                  <a:t>(a)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的补图，但</a:t>
                </a:r>
                <a:r>
                  <a:rPr lang="en-US" altLang="zh-CN" b="1" dirty="0" smtClean="0">
                    <a:solidFill>
                      <a:srgbClr val="C00000"/>
                    </a:solidFill>
                  </a:rPr>
                  <a:t>(b)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不是</a:t>
                </a:r>
                <a:r>
                  <a:rPr lang="en-US" altLang="zh-CN" b="1" dirty="0" smtClean="0">
                    <a:solidFill>
                      <a:srgbClr val="C00000"/>
                    </a:solidFill>
                  </a:rPr>
                  <a:t>(c)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相对于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(a)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的</a:t>
                </a:r>
                <a:r>
                  <a:rPr lang="zh-CN" altLang="en-US" b="1" dirty="0" smtClean="0">
                    <a:solidFill>
                      <a:srgbClr val="C00000"/>
                    </a:solidFill>
                  </a:rPr>
                  <a:t>补图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292" y="2215630"/>
                <a:ext cx="8229600" cy="2817012"/>
              </a:xfrm>
              <a:blipFill rotWithShape="0">
                <a:blip r:embed="rId2"/>
                <a:stretch>
                  <a:fillRect l="-1037" t="-2376" r="-2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27584" y="78404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195736" y="78404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95736" y="182816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27584" y="182816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7" idx="2"/>
          </p:cNvCxnSpPr>
          <p:nvPr/>
        </p:nvCxnSpPr>
        <p:spPr>
          <a:xfrm flipH="1" flipV="1">
            <a:off x="989039" y="848470"/>
            <a:ext cx="1206697" cy="75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980877" y="1910477"/>
            <a:ext cx="1206697" cy="75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8" idx="1"/>
            <a:endCxn id="6" idx="5"/>
          </p:cNvCxnSpPr>
          <p:nvPr/>
        </p:nvCxnSpPr>
        <p:spPr>
          <a:xfrm flipH="1" flipV="1">
            <a:off x="951462" y="906972"/>
            <a:ext cx="1265528" cy="9422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900150" y="949154"/>
            <a:ext cx="0" cy="900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2268302" y="928063"/>
            <a:ext cx="0" cy="900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7" idx="3"/>
          </p:cNvCxnSpPr>
          <p:nvPr/>
        </p:nvCxnSpPr>
        <p:spPr>
          <a:xfrm flipV="1">
            <a:off x="940878" y="906972"/>
            <a:ext cx="1276112" cy="9422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3564680" y="76955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32832" y="76955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932832" y="181366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564680" y="181366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>
            <a:stCxn id="25" idx="2"/>
          </p:cNvCxnSpPr>
          <p:nvPr/>
        </p:nvCxnSpPr>
        <p:spPr>
          <a:xfrm flipH="1" flipV="1">
            <a:off x="3726135" y="833976"/>
            <a:ext cx="1206697" cy="75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637246" y="934660"/>
            <a:ext cx="0" cy="900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5005398" y="913569"/>
            <a:ext cx="0" cy="900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6249672" y="78404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617824" y="78404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617824" y="182816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249672" y="182816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 flipH="1" flipV="1">
            <a:off x="6402965" y="1910477"/>
            <a:ext cx="1206697" cy="75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3" idx="1"/>
            <a:endCxn id="31" idx="5"/>
          </p:cNvCxnSpPr>
          <p:nvPr/>
        </p:nvCxnSpPr>
        <p:spPr>
          <a:xfrm flipH="1" flipV="1">
            <a:off x="6373550" y="906972"/>
            <a:ext cx="1265528" cy="9422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6322238" y="949154"/>
            <a:ext cx="0" cy="900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7690390" y="928063"/>
            <a:ext cx="0" cy="900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32" idx="3"/>
          </p:cNvCxnSpPr>
          <p:nvPr/>
        </p:nvCxnSpPr>
        <p:spPr>
          <a:xfrm flipV="1">
            <a:off x="6362966" y="906972"/>
            <a:ext cx="1276112" cy="9422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870825" y="2000713"/>
                <a:ext cx="9173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825" y="2000713"/>
                <a:ext cx="91731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532525" y="2000713"/>
                <a:ext cx="9173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525" y="2000713"/>
                <a:ext cx="917316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188740" y="2020778"/>
                <a:ext cx="9173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40" y="2020778"/>
                <a:ext cx="9173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/>
          <p:cNvSpPr/>
          <p:nvPr/>
        </p:nvSpPr>
        <p:spPr>
          <a:xfrm>
            <a:off x="2051720" y="435715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451434" y="435715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27584" y="493321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451434" y="564080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2051720" y="564080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645790" y="493321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736687" y="478295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114166" y="514939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>
            <a:stCxn id="44" idx="3"/>
            <a:endCxn id="45" idx="7"/>
          </p:cNvCxnSpPr>
          <p:nvPr/>
        </p:nvCxnSpPr>
        <p:spPr>
          <a:xfrm flipH="1">
            <a:off x="951462" y="4480078"/>
            <a:ext cx="521226" cy="4742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40" idx="2"/>
          </p:cNvCxnSpPr>
          <p:nvPr/>
        </p:nvCxnSpPr>
        <p:spPr>
          <a:xfrm flipH="1">
            <a:off x="1584476" y="4429161"/>
            <a:ext cx="467244" cy="6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48" idx="1"/>
          </p:cNvCxnSpPr>
          <p:nvPr/>
        </p:nvCxnSpPr>
        <p:spPr>
          <a:xfrm flipH="1" flipV="1">
            <a:off x="2196852" y="4465088"/>
            <a:ext cx="470192" cy="4892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6" idx="1"/>
          </p:cNvCxnSpPr>
          <p:nvPr/>
        </p:nvCxnSpPr>
        <p:spPr>
          <a:xfrm flipH="1" flipV="1">
            <a:off x="946390" y="5077233"/>
            <a:ext cx="526298" cy="5846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6" idx="0"/>
            <a:endCxn id="49" idx="4"/>
          </p:cNvCxnSpPr>
          <p:nvPr/>
        </p:nvCxnSpPr>
        <p:spPr>
          <a:xfrm flipV="1">
            <a:off x="1524000" y="4926972"/>
            <a:ext cx="285253" cy="7138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40" idx="3"/>
          </p:cNvCxnSpPr>
          <p:nvPr/>
        </p:nvCxnSpPr>
        <p:spPr>
          <a:xfrm flipV="1">
            <a:off x="1860287" y="4480078"/>
            <a:ext cx="212687" cy="3419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48" idx="4"/>
          </p:cNvCxnSpPr>
          <p:nvPr/>
        </p:nvCxnSpPr>
        <p:spPr>
          <a:xfrm flipV="1">
            <a:off x="2182772" y="5077233"/>
            <a:ext cx="535584" cy="6174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endCxn id="47" idx="2"/>
          </p:cNvCxnSpPr>
          <p:nvPr/>
        </p:nvCxnSpPr>
        <p:spPr>
          <a:xfrm flipV="1">
            <a:off x="1588702" y="5712816"/>
            <a:ext cx="463018" cy="267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44" idx="5"/>
            <a:endCxn id="49" idx="1"/>
          </p:cNvCxnSpPr>
          <p:nvPr/>
        </p:nvCxnSpPr>
        <p:spPr>
          <a:xfrm>
            <a:off x="1575312" y="4480078"/>
            <a:ext cx="182629" cy="32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49" idx="5"/>
            <a:endCxn id="50" idx="1"/>
          </p:cNvCxnSpPr>
          <p:nvPr/>
        </p:nvCxnSpPr>
        <p:spPr>
          <a:xfrm>
            <a:off x="1860565" y="4905881"/>
            <a:ext cx="274855" cy="2646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0" idx="4"/>
            <a:endCxn id="47" idx="0"/>
          </p:cNvCxnSpPr>
          <p:nvPr/>
        </p:nvCxnSpPr>
        <p:spPr>
          <a:xfrm flipH="1">
            <a:off x="2124286" y="5293410"/>
            <a:ext cx="62446" cy="3473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8" idx="3"/>
          </p:cNvCxnSpPr>
          <p:nvPr/>
        </p:nvCxnSpPr>
        <p:spPr>
          <a:xfrm flipH="1">
            <a:off x="2276158" y="5056142"/>
            <a:ext cx="390886" cy="1227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473449" y="4726342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50927" y="3952622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009540" y="3961214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607612" y="4565011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69974" y="5611191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227049" y="5690799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462593" y="4709698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103774" y="4709698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504303" y="4444035"/>
            <a:ext cx="14513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904017" y="444403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4504303" y="572769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4566749" y="523627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/>
          <p:cNvCxnSpPr/>
          <p:nvPr/>
        </p:nvCxnSpPr>
        <p:spPr>
          <a:xfrm flipV="1">
            <a:off x="3976583" y="5013854"/>
            <a:ext cx="285253" cy="7138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4635355" y="5164115"/>
            <a:ext cx="535584" cy="6174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endCxn id="73" idx="2"/>
          </p:cNvCxnSpPr>
          <p:nvPr/>
        </p:nvCxnSpPr>
        <p:spPr>
          <a:xfrm flipV="1">
            <a:off x="4041285" y="5799698"/>
            <a:ext cx="463018" cy="267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72" idx="5"/>
          </p:cNvCxnSpPr>
          <p:nvPr/>
        </p:nvCxnSpPr>
        <p:spPr>
          <a:xfrm>
            <a:off x="4027895" y="4566960"/>
            <a:ext cx="182629" cy="3239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74" idx="4"/>
            <a:endCxn id="73" idx="0"/>
          </p:cNvCxnSpPr>
          <p:nvPr/>
        </p:nvCxnSpPr>
        <p:spPr>
          <a:xfrm flipH="1">
            <a:off x="4576869" y="5380292"/>
            <a:ext cx="62446" cy="3473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74" idx="7"/>
          </p:cNvCxnSpPr>
          <p:nvPr/>
        </p:nvCxnSpPr>
        <p:spPr>
          <a:xfrm flipH="1">
            <a:off x="4690627" y="5143024"/>
            <a:ext cx="429000" cy="1143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3803510" y="4039504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462123" y="4048096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060195" y="4651893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679632" y="5777681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915176" y="4796580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556357" y="4796580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4159568" y="488709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904873" y="571658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111507" y="504155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4581146" y="5716375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766370" y="447637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7166084" y="447637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6542234" y="505243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7828816" y="526861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/>
          <p:cNvCxnSpPr>
            <a:stCxn id="92" idx="3"/>
            <a:endCxn id="93" idx="7"/>
          </p:cNvCxnSpPr>
          <p:nvPr/>
        </p:nvCxnSpPr>
        <p:spPr>
          <a:xfrm flipH="1">
            <a:off x="6666112" y="4599299"/>
            <a:ext cx="521226" cy="4742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91" idx="2"/>
          </p:cNvCxnSpPr>
          <p:nvPr/>
        </p:nvCxnSpPr>
        <p:spPr>
          <a:xfrm flipH="1">
            <a:off x="7299126" y="4548382"/>
            <a:ext cx="467244" cy="6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 flipV="1">
            <a:off x="7911502" y="4584309"/>
            <a:ext cx="470192" cy="4892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H="1" flipV="1">
            <a:off x="6661040" y="5196454"/>
            <a:ext cx="526298" cy="5846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endCxn id="91" idx="3"/>
          </p:cNvCxnSpPr>
          <p:nvPr/>
        </p:nvCxnSpPr>
        <p:spPr>
          <a:xfrm flipV="1">
            <a:off x="7574937" y="4599299"/>
            <a:ext cx="212687" cy="3419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94" idx="1"/>
          </p:cNvCxnSpPr>
          <p:nvPr/>
        </p:nvCxnSpPr>
        <p:spPr>
          <a:xfrm>
            <a:off x="7575215" y="5025102"/>
            <a:ext cx="274855" cy="2646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6188099" y="4845563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7065577" y="4071843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724190" y="4080435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322262" y="4684232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941699" y="5810020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177243" y="4828919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7818424" y="4828919"/>
            <a:ext cx="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7447303" y="490588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8329640" y="505523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7181667" y="576002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1434418" y="6313993"/>
            <a:ext cx="4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4027895" y="6372036"/>
            <a:ext cx="4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13" name="文本框 112"/>
          <p:cNvSpPr txBox="1"/>
          <p:nvPr/>
        </p:nvSpPr>
        <p:spPr>
          <a:xfrm>
            <a:off x="7597535" y="6299147"/>
            <a:ext cx="48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5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180020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7-1.9 </a:t>
                </a:r>
                <a:r>
                  <a:rPr lang="zh-CN" altLang="en-US" b="1" dirty="0" smtClean="0"/>
                  <a:t>设图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CN" altLang="en-US" b="1" dirty="0" smtClean="0"/>
                  <a:t>，如果存在一一对应的映射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或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的一条边，当且仅当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))(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或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的一条边，则称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同构，记作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1800200"/>
              </a:xfrm>
              <a:blipFill rotWithShape="0">
                <a:blip r:embed="rId3"/>
                <a:stretch>
                  <a:fillRect l="-1037" t="-3729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362585" y="362136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730737" y="362136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730737" y="466547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362585" y="466547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7" idx="2"/>
          </p:cNvCxnSpPr>
          <p:nvPr/>
        </p:nvCxnSpPr>
        <p:spPr>
          <a:xfrm flipH="1" flipV="1">
            <a:off x="1524040" y="3685784"/>
            <a:ext cx="1206697" cy="75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1515878" y="4747791"/>
            <a:ext cx="1206697" cy="75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435151" y="3786468"/>
            <a:ext cx="0" cy="900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803303" y="3765377"/>
            <a:ext cx="0" cy="900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7" idx="3"/>
          </p:cNvCxnSpPr>
          <p:nvPr/>
        </p:nvCxnSpPr>
        <p:spPr>
          <a:xfrm flipV="1">
            <a:off x="1475879" y="3744286"/>
            <a:ext cx="1276112" cy="9422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形 14"/>
          <p:cNvSpPr/>
          <p:nvPr/>
        </p:nvSpPr>
        <p:spPr>
          <a:xfrm rot="9775174">
            <a:off x="694784" y="3642941"/>
            <a:ext cx="2119398" cy="1895257"/>
          </a:xfrm>
          <a:prstGeom prst="arc">
            <a:avLst>
              <a:gd name="adj1" fmla="val 12450119"/>
              <a:gd name="adj2" fmla="val 491097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126880" y="3251842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66995" y="477360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66995" y="3238976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9401" y="4744242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261084" y="343253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023774" y="478064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endCxn id="20" idx="3"/>
          </p:cNvCxnSpPr>
          <p:nvPr/>
        </p:nvCxnSpPr>
        <p:spPr>
          <a:xfrm flipV="1">
            <a:off x="5137068" y="3555460"/>
            <a:ext cx="1145270" cy="12462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769605" y="4666514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776356" y="478539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532295" y="433059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24" idx="2"/>
          </p:cNvCxnSpPr>
          <p:nvPr/>
        </p:nvCxnSpPr>
        <p:spPr>
          <a:xfrm flipH="1">
            <a:off x="5186537" y="4857404"/>
            <a:ext cx="2589819" cy="2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24" idx="1"/>
          </p:cNvCxnSpPr>
          <p:nvPr/>
        </p:nvCxnSpPr>
        <p:spPr>
          <a:xfrm>
            <a:off x="6406216" y="3533189"/>
            <a:ext cx="1391394" cy="12732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349947" y="3549892"/>
            <a:ext cx="219899" cy="7751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25" idx="2"/>
          </p:cNvCxnSpPr>
          <p:nvPr/>
        </p:nvCxnSpPr>
        <p:spPr>
          <a:xfrm flipV="1">
            <a:off x="5143553" y="4402600"/>
            <a:ext cx="1388742" cy="4068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24" idx="1"/>
          </p:cNvCxnSpPr>
          <p:nvPr/>
        </p:nvCxnSpPr>
        <p:spPr>
          <a:xfrm>
            <a:off x="6658709" y="4442658"/>
            <a:ext cx="1138901" cy="3638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916272" y="4897346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c'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84242" y="3040316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a'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88330" y="406416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3501008"/>
            <a:ext cx="8229600" cy="2448272"/>
          </a:xfrm>
        </p:spPr>
        <p:txBody>
          <a:bodyPr/>
          <a:lstStyle/>
          <a:p>
            <a:r>
              <a:rPr lang="zh-CN" altLang="en-US" b="1" dirty="0">
                <a:solidFill>
                  <a:srgbClr val="CC00CC"/>
                </a:solidFill>
              </a:rPr>
              <a:t>两个</a:t>
            </a:r>
            <a:r>
              <a:rPr lang="zh-CN" altLang="en-US" b="1" dirty="0" smtClean="0">
                <a:solidFill>
                  <a:srgbClr val="CC00CC"/>
                </a:solidFill>
              </a:rPr>
              <a:t>图同构的必要条件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lvl="1"/>
            <a:r>
              <a:rPr lang="zh-CN" altLang="en-US" b="1" dirty="0" smtClean="0">
                <a:solidFill>
                  <a:srgbClr val="CC00CC"/>
                </a:solidFill>
              </a:rPr>
              <a:t>结点数目相同</a:t>
            </a:r>
            <a:endParaRPr lang="en-US" altLang="zh-CN" b="1" dirty="0" smtClean="0">
              <a:solidFill>
                <a:srgbClr val="CC00CC"/>
              </a:solidFill>
            </a:endParaRPr>
          </a:p>
          <a:p>
            <a:pPr lvl="1"/>
            <a:r>
              <a:rPr lang="zh-CN" altLang="en-US" b="1" dirty="0">
                <a:solidFill>
                  <a:srgbClr val="CC00CC"/>
                </a:solidFill>
              </a:rPr>
              <a:t>边</a:t>
            </a:r>
            <a:r>
              <a:rPr lang="zh-CN" altLang="en-US" b="1" dirty="0" smtClean="0">
                <a:solidFill>
                  <a:srgbClr val="CC00CC"/>
                </a:solidFill>
              </a:rPr>
              <a:t>数相等</a:t>
            </a:r>
            <a:endParaRPr lang="en-US" altLang="zh-CN" b="1" dirty="0" smtClean="0">
              <a:solidFill>
                <a:srgbClr val="CC00CC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CC00CC"/>
                </a:solidFill>
              </a:rPr>
              <a:t>度数相同的节点数目相等</a:t>
            </a:r>
            <a:endParaRPr lang="zh-CN" altLang="en-US" b="1" dirty="0">
              <a:solidFill>
                <a:srgbClr val="CC00CC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451434" y="153181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27584" y="223883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51434" y="315345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590800" y="223883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8" idx="7"/>
            <a:endCxn id="7" idx="3"/>
          </p:cNvCxnSpPr>
          <p:nvPr/>
        </p:nvCxnSpPr>
        <p:spPr>
          <a:xfrm flipV="1">
            <a:off x="951462" y="1654739"/>
            <a:ext cx="521226" cy="6051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0" idx="3"/>
          </p:cNvCxnSpPr>
          <p:nvPr/>
        </p:nvCxnSpPr>
        <p:spPr>
          <a:xfrm flipV="1">
            <a:off x="1596566" y="2361756"/>
            <a:ext cx="1015488" cy="812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943174" y="2372300"/>
            <a:ext cx="559056" cy="7917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1"/>
          </p:cNvCxnSpPr>
          <p:nvPr/>
        </p:nvCxnSpPr>
        <p:spPr>
          <a:xfrm flipH="1" flipV="1">
            <a:off x="1596566" y="1639446"/>
            <a:ext cx="1015488" cy="6204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77298" y="3071109"/>
            <a:ext cx="52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93186" y="2175077"/>
            <a:ext cx="52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0833" y="2175077"/>
            <a:ext cx="52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32566" y="1135023"/>
            <a:ext cx="52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508104" y="314931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948264" y="315792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586606" y="153181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082852" y="153181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>
            <a:endCxn id="26" idx="2"/>
          </p:cNvCxnSpPr>
          <p:nvPr/>
        </p:nvCxnSpPr>
        <p:spPr>
          <a:xfrm flipV="1">
            <a:off x="5216223" y="1603822"/>
            <a:ext cx="2370383" cy="225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7" idx="5"/>
            <a:endCxn id="25" idx="1"/>
          </p:cNvCxnSpPr>
          <p:nvPr/>
        </p:nvCxnSpPr>
        <p:spPr>
          <a:xfrm>
            <a:off x="5206730" y="1654739"/>
            <a:ext cx="1762788" cy="15242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24" idx="7"/>
          </p:cNvCxnSpPr>
          <p:nvPr/>
        </p:nvCxnSpPr>
        <p:spPr>
          <a:xfrm flipH="1">
            <a:off x="5631982" y="1636935"/>
            <a:ext cx="1958886" cy="15334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5" idx="2"/>
            <a:endCxn id="24" idx="6"/>
          </p:cNvCxnSpPr>
          <p:nvPr/>
        </p:nvCxnSpPr>
        <p:spPr>
          <a:xfrm flipH="1" flipV="1">
            <a:off x="5653236" y="3221318"/>
            <a:ext cx="1295028" cy="86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110964" y="3004604"/>
                <a:ext cx="3807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964" y="3004604"/>
                <a:ext cx="38074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9524" r="-6349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167045" y="3029909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45" y="3029909"/>
                <a:ext cx="38786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111" r="-793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7761448" y="1327869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448" y="1327869"/>
                <a:ext cx="38786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716626" y="1347148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347148"/>
                <a:ext cx="38786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111" r="-793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9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01" y="167057"/>
            <a:ext cx="7775748" cy="1054224"/>
          </a:xfrm>
        </p:spPr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51158" y="292612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17958" y="213403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491604" y="292612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491604" y="418481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451158" y="418973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stCxn id="9" idx="2"/>
          </p:cNvCxnSpPr>
          <p:nvPr/>
        </p:nvCxnSpPr>
        <p:spPr>
          <a:xfrm flipH="1">
            <a:off x="1596291" y="4256819"/>
            <a:ext cx="1895313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611264" y="2982647"/>
            <a:ext cx="1895313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7" idx="3"/>
            <a:endCxn id="6" idx="7"/>
          </p:cNvCxnSpPr>
          <p:nvPr/>
        </p:nvCxnSpPr>
        <p:spPr>
          <a:xfrm flipH="1">
            <a:off x="1575036" y="2256964"/>
            <a:ext cx="964176" cy="6902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0" idx="0"/>
            <a:endCxn id="6" idx="4"/>
          </p:cNvCxnSpPr>
          <p:nvPr/>
        </p:nvCxnSpPr>
        <p:spPr>
          <a:xfrm flipV="1">
            <a:off x="1523724" y="3070143"/>
            <a:ext cx="0" cy="1119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3564170" y="3070143"/>
            <a:ext cx="0" cy="1119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弧形 21"/>
          <p:cNvSpPr/>
          <p:nvPr/>
        </p:nvSpPr>
        <p:spPr>
          <a:xfrm rot="19726798">
            <a:off x="3402728" y="4280926"/>
            <a:ext cx="523563" cy="445902"/>
          </a:xfrm>
          <a:prstGeom prst="arc">
            <a:avLst>
              <a:gd name="adj1" fmla="val 17669810"/>
              <a:gd name="adj2" fmla="val 1591320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/>
          <p:nvPr/>
        </p:nvSpPr>
        <p:spPr>
          <a:xfrm rot="10800000">
            <a:off x="2597710" y="1004584"/>
            <a:ext cx="2147973" cy="1999238"/>
          </a:xfrm>
          <a:prstGeom prst="arc">
            <a:avLst>
              <a:gd name="adj1" fmla="val 16784386"/>
              <a:gd name="adj2" fmla="val 2072514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193995" y="181639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33446" y="2736086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6006" y="2829142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92451" y="401610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弧形 27"/>
          <p:cNvSpPr/>
          <p:nvPr/>
        </p:nvSpPr>
        <p:spPr>
          <a:xfrm>
            <a:off x="1416197" y="2200660"/>
            <a:ext cx="2147973" cy="1999238"/>
          </a:xfrm>
          <a:prstGeom prst="arc">
            <a:avLst>
              <a:gd name="adj1" fmla="val 16784386"/>
              <a:gd name="adj2" fmla="val 2072514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098701" y="378393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32325" y="284683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599125" y="205474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72771" y="284683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572771" y="410551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532325" y="411043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stCxn id="34" idx="2"/>
          </p:cNvCxnSpPr>
          <p:nvPr/>
        </p:nvCxnSpPr>
        <p:spPr>
          <a:xfrm flipH="1">
            <a:off x="5677458" y="4177525"/>
            <a:ext cx="1895313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692431" y="2903353"/>
            <a:ext cx="1895313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33" idx="1"/>
          </p:cNvCxnSpPr>
          <p:nvPr/>
        </p:nvCxnSpPr>
        <p:spPr>
          <a:xfrm>
            <a:off x="6719067" y="2188045"/>
            <a:ext cx="874958" cy="6798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5" idx="0"/>
            <a:endCxn id="31" idx="4"/>
          </p:cNvCxnSpPr>
          <p:nvPr/>
        </p:nvCxnSpPr>
        <p:spPr>
          <a:xfrm flipV="1">
            <a:off x="5604891" y="2990849"/>
            <a:ext cx="0" cy="1119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7645337" y="2990849"/>
            <a:ext cx="0" cy="1119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形 40"/>
          <p:cNvSpPr/>
          <p:nvPr/>
        </p:nvSpPr>
        <p:spPr>
          <a:xfrm rot="19726798">
            <a:off x="7483895" y="4201632"/>
            <a:ext cx="523563" cy="445902"/>
          </a:xfrm>
          <a:prstGeom prst="arc">
            <a:avLst>
              <a:gd name="adj1" fmla="val 17669810"/>
              <a:gd name="adj2" fmla="val 1591320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240201" y="1737096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弧形 45"/>
          <p:cNvSpPr/>
          <p:nvPr/>
        </p:nvSpPr>
        <p:spPr>
          <a:xfrm rot="16658331">
            <a:off x="5500266" y="2159358"/>
            <a:ext cx="2147973" cy="1999238"/>
          </a:xfrm>
          <a:prstGeom prst="arc">
            <a:avLst>
              <a:gd name="adj1" fmla="val 16784386"/>
              <a:gd name="adj2" fmla="val 213094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弧形 49"/>
          <p:cNvSpPr/>
          <p:nvPr/>
        </p:nvSpPr>
        <p:spPr>
          <a:xfrm rot="5867201">
            <a:off x="4650518" y="798997"/>
            <a:ext cx="2147973" cy="1999238"/>
          </a:xfrm>
          <a:prstGeom prst="arc">
            <a:avLst>
              <a:gd name="adj1" fmla="val 17054610"/>
              <a:gd name="adj2" fmla="val 213094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7444703" y="242642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b'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570831" y="375747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d'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125261" y="271638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c'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152857" y="388563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e'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96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理解并掌握基本概念：图，结点，边，有向边（无向边），有向图（无向图），出度（入度），度数，完全图，补图，子图，生成子图，多重图；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掌握图的相关性质，图同构的必要条件。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16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P279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7-1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(2)(3</a:t>
            </a:r>
            <a:r>
              <a:rPr kumimoji="1" lang="en-US" altLang="zh-CN" sz="3600" b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)(4)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17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6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7-2 </a:t>
            </a:r>
            <a:r>
              <a:rPr lang="zh-CN" altLang="en-US" dirty="0" smtClean="0"/>
              <a:t>路与回路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196751"/>
                <a:ext cx="5479133" cy="532859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7-2.1 </a:t>
                </a:r>
                <a:r>
                  <a:rPr lang="zh-CN" altLang="en-US" b="1" dirty="0" smtClean="0"/>
                  <a:t>给定图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⋯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是关联于结点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边</a:t>
                </a:r>
                <a:r>
                  <a:rPr lang="zh-CN" altLang="en-US" b="1" dirty="0" smtClean="0"/>
                  <a:t>，交替序列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称为联结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路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分别称作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路的起点和终点</a:t>
                </a:r>
                <a:r>
                  <a:rPr lang="zh-CN" altLang="en-US" b="1" dirty="0" smtClean="0"/>
                  <a:t>，边的数目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路的长度</a:t>
                </a:r>
                <a:r>
                  <a:rPr lang="zh-CN" altLang="en-US" b="1" dirty="0" smtClean="0"/>
                  <a:t>。当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时，这条路称作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回路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/>
                  <a:t>若一条路中所有的边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⋯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均不相同，称作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迹</a:t>
                </a:r>
                <a:r>
                  <a:rPr lang="zh-CN" altLang="en-US" b="1" dirty="0" smtClean="0"/>
                  <a:t>。若一条路中所有的结点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均不相同，则称作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通路</a:t>
                </a:r>
                <a:r>
                  <a:rPr lang="zh-CN" altLang="en-US" b="1" dirty="0" smtClean="0"/>
                  <a:t>。闭的通路，即除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外，其余的结点均不相同的路，就称作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圈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196751"/>
                <a:ext cx="5479133" cy="5328593"/>
              </a:xfrm>
              <a:blipFill rotWithShape="0">
                <a:blip r:embed="rId3"/>
                <a:stretch>
                  <a:fillRect l="-1446" t="-1259" r="-7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527635" y="107521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759719" y="201131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369183" y="201131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68309" y="373950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759719" y="373950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endCxn id="7" idx="7"/>
          </p:cNvCxnSpPr>
          <p:nvPr/>
        </p:nvCxnSpPr>
        <p:spPr>
          <a:xfrm flipH="1">
            <a:off x="6883597" y="1215840"/>
            <a:ext cx="662548" cy="8165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6" idx="5"/>
            <a:endCxn id="8" idx="1"/>
          </p:cNvCxnSpPr>
          <p:nvPr/>
        </p:nvCxnSpPr>
        <p:spPr>
          <a:xfrm>
            <a:off x="7651513" y="1198135"/>
            <a:ext cx="738924" cy="8342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10" idx="0"/>
          </p:cNvCxnSpPr>
          <p:nvPr/>
        </p:nvCxnSpPr>
        <p:spPr>
          <a:xfrm flipH="1">
            <a:off x="6832285" y="2135727"/>
            <a:ext cx="22320" cy="16037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440875" y="2135727"/>
            <a:ext cx="22320" cy="16037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9" idx="2"/>
            <a:endCxn id="10" idx="6"/>
          </p:cNvCxnSpPr>
          <p:nvPr/>
        </p:nvCxnSpPr>
        <p:spPr>
          <a:xfrm flipH="1">
            <a:off x="6904851" y="3811514"/>
            <a:ext cx="14634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9" idx="1"/>
          </p:cNvCxnSpPr>
          <p:nvPr/>
        </p:nvCxnSpPr>
        <p:spPr>
          <a:xfrm flipH="1" flipV="1">
            <a:off x="6904851" y="2094035"/>
            <a:ext cx="1484712" cy="16665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弧形 24"/>
          <p:cNvSpPr/>
          <p:nvPr/>
        </p:nvSpPr>
        <p:spPr>
          <a:xfrm>
            <a:off x="6890791" y="1802028"/>
            <a:ext cx="1498771" cy="569325"/>
          </a:xfrm>
          <a:prstGeom prst="arc">
            <a:avLst>
              <a:gd name="adj1" fmla="val 10777118"/>
              <a:gd name="adj2" fmla="val 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25"/>
          <p:cNvSpPr/>
          <p:nvPr/>
        </p:nvSpPr>
        <p:spPr>
          <a:xfrm rot="10800000">
            <a:off x="6911817" y="1747742"/>
            <a:ext cx="1498771" cy="569325"/>
          </a:xfrm>
          <a:prstGeom prst="arc">
            <a:avLst>
              <a:gd name="adj1" fmla="val 10777118"/>
              <a:gd name="adj2" fmla="val 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497728" y="722380"/>
                <a:ext cx="368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728" y="722380"/>
                <a:ext cx="36811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667" r="-8333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338501" y="1902024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501" y="1902024"/>
                <a:ext cx="3752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628280" y="1847738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280" y="1847738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6309852" y="3698856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852" y="3698856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677" r="-4839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537261" y="3760597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261" y="3760597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6832285" y="1364239"/>
                <a:ext cx="347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285" y="1364239"/>
                <a:ext cx="34765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2281" r="-8772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8066852" y="1297125"/>
                <a:ext cx="354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852" y="1297125"/>
                <a:ext cx="354777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0169" r="-6780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492634" y="1561113"/>
                <a:ext cx="354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634" y="1561113"/>
                <a:ext cx="35477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0345" r="-862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511065" y="2098713"/>
                <a:ext cx="354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065" y="2098713"/>
                <a:ext cx="354777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0345" r="-862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7315245" y="2809781"/>
                <a:ext cx="354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45" y="2809781"/>
                <a:ext cx="35477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0345" r="-862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6508008" y="2865322"/>
                <a:ext cx="354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008" y="2865322"/>
                <a:ext cx="35477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2069" r="-8621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462819" y="2914681"/>
                <a:ext cx="2720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819" y="2914681"/>
                <a:ext cx="272036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6667" r="-2666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416417" y="3769331"/>
                <a:ext cx="2720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417" y="3769331"/>
                <a:ext cx="27203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9545" r="-2954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863646" y="4381751"/>
                <a:ext cx="3280353" cy="175432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/>
                  <a:t>路：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/>
                  <a:t>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/>
                  <a:t>通路：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/>
                  <a:t>圈：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46" y="4381751"/>
                <a:ext cx="3280353" cy="1754326"/>
              </a:xfrm>
              <a:prstGeom prst="rect">
                <a:avLst/>
              </a:prstGeom>
              <a:blipFill rotWithShape="0">
                <a:blip r:embed="rId17"/>
                <a:stretch>
                  <a:fillRect l="-1673" t="-2083" b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4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445624" cy="4608512"/>
              </a:xfrm>
            </p:spPr>
            <p:txBody>
              <a:bodyPr/>
              <a:lstStyle/>
              <a:p>
                <a:pPr algn="just"/>
                <a:r>
                  <a:rPr lang="zh-CN" altLang="en-US" b="1" dirty="0" smtClean="0">
                    <a:solidFill>
                      <a:srgbClr val="CC00CC"/>
                    </a:solidFill>
                  </a:rPr>
                  <a:t>注：在简单图中一条路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，由它的结点序列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确定，所以简单图的路，可由其结点序列表示。在有向图中，结点数大于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1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的一条路亦可由边序列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表示。</a:t>
                </a:r>
                <a:endParaRPr lang="en-US" altLang="zh-CN" b="1" dirty="0" smtClean="0">
                  <a:solidFill>
                    <a:srgbClr val="CC00CC"/>
                  </a:solidFill>
                </a:endParaRPr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7-2.1 </a:t>
                </a:r>
                <a:r>
                  <a:rPr lang="zh-CN" altLang="en-US" b="1" dirty="0" smtClean="0"/>
                  <a:t>在一个具有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个结点的图中，如果从结点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到结点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存在一条路，则从结点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/>
                  <a:t>到结点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必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存在</m:t>
                    </m:r>
                  </m:oMath>
                </a14:m>
                <a:r>
                  <a:rPr lang="zh-CN" altLang="en-US" b="1" dirty="0" smtClean="0"/>
                  <a:t>一条不多于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条边的路。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推论：</a:t>
                </a:r>
                <a:r>
                  <a:rPr lang="zh-CN" altLang="en-US" b="1" dirty="0" smtClean="0"/>
                  <a:t>在一个具有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个结点的图中，若从结点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到结点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存在一条路，则必存在一条从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而边数小于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的通路。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7-2.2 </a:t>
                </a:r>
                <a:r>
                  <a:rPr lang="zh-CN" altLang="en-US" b="1" dirty="0" smtClean="0"/>
                  <a:t>在无向图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中，结点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之间若存在一条路，则称结点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b="1" dirty="0" smtClean="0"/>
                  <a:t>和结点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连通的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445624" cy="4608512"/>
              </a:xfrm>
              <a:blipFill rotWithShape="0">
                <a:blip r:embed="rId2"/>
                <a:stretch>
                  <a:fillRect l="-938" t="-1455" r="-1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54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 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7.1 </a:t>
            </a:r>
            <a:r>
              <a:rPr lang="zh-CN" altLang="en-US" b="1" dirty="0" smtClean="0"/>
              <a:t>图的基本概念</a:t>
            </a:r>
            <a:endParaRPr lang="en-US" altLang="zh-CN" b="1" dirty="0" smtClean="0"/>
          </a:p>
          <a:p>
            <a:r>
              <a:rPr lang="en-US" altLang="zh-CN" b="1" dirty="0" smtClean="0"/>
              <a:t>7.2 </a:t>
            </a:r>
            <a:r>
              <a:rPr lang="zh-CN" altLang="en-US" b="1" dirty="0" smtClean="0"/>
              <a:t>路与回路</a:t>
            </a:r>
            <a:endParaRPr lang="en-US" altLang="zh-CN" b="1" dirty="0" smtClean="0"/>
          </a:p>
          <a:p>
            <a:r>
              <a:rPr lang="en-US" altLang="zh-CN" b="1" dirty="0" smtClean="0"/>
              <a:t>7.3 </a:t>
            </a:r>
            <a:r>
              <a:rPr lang="zh-CN" altLang="en-US" b="1" dirty="0" smtClean="0"/>
              <a:t>图的矩阵表示</a:t>
            </a:r>
            <a:endParaRPr lang="en-US" altLang="zh-CN" b="1" dirty="0" smtClean="0"/>
          </a:p>
          <a:p>
            <a:r>
              <a:rPr lang="en-US" altLang="zh-CN" b="1" dirty="0" smtClean="0"/>
              <a:t>7.4 </a:t>
            </a:r>
            <a:r>
              <a:rPr lang="zh-CN" altLang="en-US" b="1" dirty="0" smtClean="0"/>
              <a:t>欧拉图和汉密尔顿图</a:t>
            </a:r>
            <a:endParaRPr lang="en-US" altLang="zh-CN" b="1" dirty="0" smtClean="0"/>
          </a:p>
          <a:p>
            <a:r>
              <a:rPr lang="en-US" altLang="zh-CN" b="1" dirty="0" smtClean="0"/>
              <a:t>7.5 </a:t>
            </a:r>
            <a:r>
              <a:rPr lang="zh-CN" altLang="en-US" b="1" dirty="0" smtClean="0"/>
              <a:t>平面图</a:t>
            </a:r>
            <a:endParaRPr lang="en-US" altLang="zh-CN" b="1" dirty="0" smtClean="0"/>
          </a:p>
          <a:p>
            <a:r>
              <a:rPr lang="en-US" altLang="zh-CN" b="1" dirty="0" smtClean="0"/>
              <a:t>7.6 </a:t>
            </a:r>
            <a:r>
              <a:rPr lang="zh-CN" altLang="en-US" b="1" dirty="0" smtClean="0"/>
              <a:t>对偶图和着色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1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2037" y="39111"/>
            <a:ext cx="7775748" cy="1054224"/>
          </a:xfrm>
        </p:spPr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0473" y="988831"/>
                <a:ext cx="8352928" cy="2952328"/>
              </a:xfrm>
            </p:spPr>
            <p:txBody>
              <a:bodyPr/>
              <a:lstStyle/>
              <a:p>
                <a:pPr algn="just"/>
                <a:r>
                  <a:rPr lang="zh-CN" altLang="en-US" b="1" dirty="0" smtClean="0">
                    <a:solidFill>
                      <a:srgbClr val="CC00CC"/>
                    </a:solidFill>
                  </a:rPr>
                  <a:t>注：结点之间连通性是结点集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上的等价关系</a:t>
                </a:r>
                <a:r>
                  <a:rPr lang="zh-CN" altLang="en-US" b="1" dirty="0" smtClean="0"/>
                  <a:t>。对应于这个等价关系，必可对结点集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b="1" dirty="0" smtClean="0"/>
                  <a:t>作出一个划分，把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b="1" dirty="0" smtClean="0"/>
                  <a:t>分成非空子集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，使得两个结点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是连通的，当且仅当它们属于同一个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。我们把子图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称为图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连通分支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(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图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)</a:t>
                </a:r>
                <a:r>
                  <a:rPr lang="zh-CN" altLang="en-US" b="1" dirty="0" smtClean="0"/>
                  <a:t>，今后我们把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的连通分支数记作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7-2.3 </a:t>
                </a:r>
                <a:r>
                  <a:rPr lang="zh-CN" altLang="en-US" b="1" dirty="0" smtClean="0"/>
                  <a:t>若图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只有一个连通分支，则称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连通图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473" y="988831"/>
                <a:ext cx="8352928" cy="2952328"/>
              </a:xfrm>
              <a:blipFill rotWithShape="0">
                <a:blip r:embed="rId2"/>
                <a:stretch>
                  <a:fillRect l="-948" t="-2268" r="-1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92649" y="418264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5341" y="524134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277469" y="601658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71697" y="603767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04581" y="525981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725741" y="524134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149677" y="418264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6" idx="3"/>
          </p:cNvCxnSpPr>
          <p:nvPr/>
        </p:nvCxnSpPr>
        <p:spPr>
          <a:xfrm flipH="1">
            <a:off x="230101" y="4305567"/>
            <a:ext cx="683802" cy="9536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1"/>
            <a:endCxn id="7" idx="5"/>
          </p:cNvCxnSpPr>
          <p:nvPr/>
        </p:nvCxnSpPr>
        <p:spPr>
          <a:xfrm flipH="1" flipV="1">
            <a:off x="249219" y="5364265"/>
            <a:ext cx="1049504" cy="673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0" idx="3"/>
          </p:cNvCxnSpPr>
          <p:nvPr/>
        </p:nvCxnSpPr>
        <p:spPr>
          <a:xfrm flipH="1">
            <a:off x="1382597" y="5382737"/>
            <a:ext cx="743238" cy="6338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1" idx="2"/>
          </p:cNvCxnSpPr>
          <p:nvPr/>
        </p:nvCxnSpPr>
        <p:spPr>
          <a:xfrm flipH="1">
            <a:off x="2249713" y="5313348"/>
            <a:ext cx="1476028" cy="184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1" idx="1"/>
            <a:endCxn id="12" idx="5"/>
          </p:cNvCxnSpPr>
          <p:nvPr/>
        </p:nvCxnSpPr>
        <p:spPr>
          <a:xfrm flipH="1" flipV="1">
            <a:off x="3273555" y="4305567"/>
            <a:ext cx="473440" cy="9568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9" idx="1"/>
            <a:endCxn id="10" idx="5"/>
          </p:cNvCxnSpPr>
          <p:nvPr/>
        </p:nvCxnSpPr>
        <p:spPr>
          <a:xfrm flipH="1" flipV="1">
            <a:off x="2228459" y="5382737"/>
            <a:ext cx="764492" cy="6760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1" idx="3"/>
            <a:endCxn id="8" idx="6"/>
          </p:cNvCxnSpPr>
          <p:nvPr/>
        </p:nvCxnSpPr>
        <p:spPr>
          <a:xfrm flipH="1">
            <a:off x="1422601" y="5364265"/>
            <a:ext cx="2324394" cy="7243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087292" y="5393282"/>
            <a:ext cx="688298" cy="6873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弧形 32"/>
          <p:cNvSpPr/>
          <p:nvPr/>
        </p:nvSpPr>
        <p:spPr>
          <a:xfrm rot="16200000">
            <a:off x="2977614" y="5450033"/>
            <a:ext cx="1652835" cy="1503511"/>
          </a:xfrm>
          <a:prstGeom prst="arc">
            <a:avLst>
              <a:gd name="adj1" fmla="val 16871691"/>
              <a:gd name="adj2" fmla="val 12144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rot="5054489">
            <a:off x="2225859" y="4536135"/>
            <a:ext cx="1652835" cy="1503511"/>
          </a:xfrm>
          <a:prstGeom prst="arc">
            <a:avLst>
              <a:gd name="adj1" fmla="val 16871691"/>
              <a:gd name="adj2" fmla="val 12144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297040" y="483888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030100" y="483888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650486" y="589404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弧形 37"/>
          <p:cNvSpPr/>
          <p:nvPr/>
        </p:nvSpPr>
        <p:spPr>
          <a:xfrm rot="18785173">
            <a:off x="4896736" y="4597309"/>
            <a:ext cx="1652835" cy="1591946"/>
          </a:xfrm>
          <a:prstGeom prst="arc">
            <a:avLst>
              <a:gd name="adj1" fmla="val 16267657"/>
              <a:gd name="adj2" fmla="val 45864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7870949">
            <a:off x="4969201" y="3620721"/>
            <a:ext cx="1652835" cy="1591946"/>
          </a:xfrm>
          <a:prstGeom prst="arc">
            <a:avLst>
              <a:gd name="adj1" fmla="val 16267657"/>
              <a:gd name="adj2" fmla="val 45864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35" idx="4"/>
          </p:cNvCxnSpPr>
          <p:nvPr/>
        </p:nvCxnSpPr>
        <p:spPr>
          <a:xfrm flipH="1">
            <a:off x="5774672" y="4982898"/>
            <a:ext cx="594934" cy="9416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37" idx="1"/>
          </p:cNvCxnSpPr>
          <p:nvPr/>
        </p:nvCxnSpPr>
        <p:spPr>
          <a:xfrm>
            <a:off x="5125641" y="4972259"/>
            <a:ext cx="546099" cy="9428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6686224" y="589404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183681" y="484116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122488" y="483485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607886" y="400365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699312" y="571839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>
            <a:stCxn id="47" idx="4"/>
          </p:cNvCxnSpPr>
          <p:nvPr/>
        </p:nvCxnSpPr>
        <p:spPr>
          <a:xfrm flipH="1">
            <a:off x="7280696" y="4147668"/>
            <a:ext cx="399756" cy="7171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6" idx="2"/>
          </p:cNvCxnSpPr>
          <p:nvPr/>
        </p:nvCxnSpPr>
        <p:spPr>
          <a:xfrm flipH="1" flipV="1">
            <a:off x="7332763" y="4904520"/>
            <a:ext cx="789725" cy="23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48" idx="0"/>
          </p:cNvCxnSpPr>
          <p:nvPr/>
        </p:nvCxnSpPr>
        <p:spPr>
          <a:xfrm flipH="1" flipV="1">
            <a:off x="7256248" y="4998660"/>
            <a:ext cx="515630" cy="7197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1843757" y="612542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648426" y="6172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0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6333"/>
                <a:ext cx="8229600" cy="2016224"/>
              </a:xfrm>
            </p:spPr>
            <p:txBody>
              <a:bodyPr/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7-2.4 </a:t>
                </a:r>
                <a:r>
                  <a:rPr lang="zh-CN" altLang="en-US" b="1" dirty="0" smtClean="0"/>
                  <a:t>设无向图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为连通图，若有点集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b="1" dirty="0" smtClean="0"/>
                  <a:t>，使图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删除了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的所有结点后，所得的子图是不连通图，而删除了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的任何真子集后，所得到的子图仍是连通图，则称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的一个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点割集</a:t>
                </a:r>
                <a:r>
                  <a:rPr lang="zh-CN" altLang="en-US" b="1" dirty="0" smtClean="0"/>
                  <a:t>。若某一个结点构成一个点割集，则称该结点为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割点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6333"/>
                <a:ext cx="8229600" cy="2016224"/>
              </a:xfrm>
              <a:blipFill rotWithShape="0">
                <a:blip r:embed="rId2"/>
                <a:stretch>
                  <a:fillRect l="-963" t="-3323" r="-1111" b="-2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99592" y="508147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203848" y="508518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99592" y="348198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03848" y="348198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51720" y="4328537"/>
            <a:ext cx="14513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stCxn id="8" idx="4"/>
          </p:cNvCxnSpPr>
          <p:nvPr/>
        </p:nvCxnSpPr>
        <p:spPr>
          <a:xfrm>
            <a:off x="972158" y="3626001"/>
            <a:ext cx="0" cy="14554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276414" y="3626001"/>
            <a:ext cx="0" cy="14554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10" idx="1"/>
          </p:cNvCxnSpPr>
          <p:nvPr/>
        </p:nvCxnSpPr>
        <p:spPr>
          <a:xfrm>
            <a:off x="1044724" y="3600798"/>
            <a:ext cx="1028250" cy="74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175599" y="4427566"/>
            <a:ext cx="1028250" cy="74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9" idx="2"/>
          </p:cNvCxnSpPr>
          <p:nvPr/>
        </p:nvCxnSpPr>
        <p:spPr>
          <a:xfrm flipV="1">
            <a:off x="2186226" y="3553993"/>
            <a:ext cx="1017622" cy="7786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6" idx="6"/>
          </p:cNvCxnSpPr>
          <p:nvPr/>
        </p:nvCxnSpPr>
        <p:spPr>
          <a:xfrm flipV="1">
            <a:off x="1044724" y="4408541"/>
            <a:ext cx="1028250" cy="744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795578" y="494743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099834" y="495113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795578" y="334793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099834" y="334793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23" idx="4"/>
          </p:cNvCxnSpPr>
          <p:nvPr/>
        </p:nvCxnSpPr>
        <p:spPr>
          <a:xfrm>
            <a:off x="5868144" y="3491955"/>
            <a:ext cx="0" cy="14554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172400" y="3491955"/>
            <a:ext cx="0" cy="14554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348644" y="315480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56955" y="311935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1517" y="4756556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85274" y="478088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98793" y="455005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0363" y="3321352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38674" y="328590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3236" y="492310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66993" y="494743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29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45192"/>
            <a:ext cx="7775748" cy="1054224"/>
          </a:xfrm>
        </p:spPr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24743"/>
                <a:ext cx="8855868" cy="559673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不是完全图，我们定义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是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点割集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点连通度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(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或连通度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)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 algn="just"/>
                <a:r>
                  <a:rPr lang="zh-CN" altLang="en-US" b="1" dirty="0"/>
                  <a:t>连通度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𝒌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是为了产生一个不连通图需要删去的点的最少数目。</a:t>
                </a:r>
                <a:endParaRPr lang="en-US" altLang="zh-CN" b="1" dirty="0" smtClean="0"/>
              </a:p>
              <a:p>
                <a:pPr lvl="1" algn="just"/>
                <a:r>
                  <a:rPr lang="zh-CN" altLang="en-US" b="1" dirty="0"/>
                  <a:t>不</a:t>
                </a:r>
                <a:r>
                  <a:rPr lang="zh-CN" altLang="en-US" b="1" dirty="0" smtClean="0"/>
                  <a:t>连通图的连通度为</a:t>
                </a:r>
                <a:r>
                  <a:rPr lang="en-US" altLang="zh-CN" b="1" dirty="0" smtClean="0"/>
                  <a:t>0</a:t>
                </a:r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pPr lvl="1" algn="just"/>
                <a:r>
                  <a:rPr lang="zh-CN" altLang="en-US" b="1" dirty="0" smtClean="0"/>
                  <a:t>存在割点的连通图其连通度为</a:t>
                </a: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pPr lvl="1" algn="just"/>
                <a:r>
                  <a:rPr lang="zh-CN" altLang="en-US" b="1" dirty="0" smtClean="0"/>
                  <a:t>完全图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中，删去任何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b="1" dirty="0" smtClean="0"/>
                  <a:t>个</a:t>
                </a:r>
                <a:r>
                  <a:rPr lang="en-US" altLang="zh-CN" b="1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b="1" dirty="0" smtClean="0"/>
                  <a:t>1)</a:t>
                </a:r>
                <a:r>
                  <a:rPr lang="zh-CN" altLang="en-US" b="1" dirty="0" smtClean="0"/>
                  <a:t>点后仍是连通图，但是删去了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个点后产生了一个平凡图，故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7-2.5 </a:t>
                </a:r>
                <a:r>
                  <a:rPr lang="zh-CN" altLang="en-US" b="1" dirty="0" smtClean="0"/>
                  <a:t>设无向图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为连通图，若有边集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，使图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中删除了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中的所有边后得到的子图是不连通图，而删除了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的任一真子集后得到的子图是连通图，则称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的一个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边割集</a:t>
                </a:r>
                <a:r>
                  <a:rPr lang="zh-CN" altLang="en-US" b="1" dirty="0" smtClean="0"/>
                  <a:t>。若某一个边构成一个边割集，则称该边为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割边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(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桥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)</a:t>
                </a:r>
                <a:r>
                  <a:rPr lang="en-US" altLang="zh-CN" b="1" dirty="0" smtClean="0"/>
                  <a:t>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24743"/>
                <a:ext cx="8855868" cy="5596731"/>
              </a:xfrm>
              <a:blipFill rotWithShape="0">
                <a:blip r:embed="rId2"/>
                <a:stretch>
                  <a:fillRect l="-964" t="-1198" r="-4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42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8799" y="1057671"/>
                <a:ext cx="8496944" cy="2736304"/>
              </a:xfrm>
            </p:spPr>
            <p:txBody>
              <a:bodyPr/>
              <a:lstStyle/>
              <a:p>
                <a:pPr algn="just"/>
                <a:r>
                  <a:rPr lang="zh-CN" altLang="en-US" b="1" dirty="0" smtClean="0"/>
                  <a:t>非平凡图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的边连通度为：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𝝀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是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边割集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𝝀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是为了产生一个不连通图需要删去的边的最少数目；</a:t>
                </a:r>
                <a:endParaRPr lang="en-US" altLang="zh-CN" b="1" dirty="0" smtClean="0"/>
              </a:p>
              <a:p>
                <a:pPr lvl="1" algn="just"/>
                <a:r>
                  <a:rPr lang="zh-CN" altLang="en-US" b="1" dirty="0" smtClean="0"/>
                  <a:t>规定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平凡图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不连通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图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连通度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𝝀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7-2.2 </a:t>
                </a:r>
                <a:r>
                  <a:rPr lang="zh-CN" altLang="en-US" b="1" dirty="0" smtClean="0"/>
                  <a:t>对于任何一个图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，有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zh-CN" altLang="en-US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zh-CN" altLang="en-US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solidFill>
                      <a:srgbClr val="CC00CC"/>
                    </a:solidFill>
                  </a:rPr>
                  <a:t>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799" y="1057671"/>
                <a:ext cx="8496944" cy="2736304"/>
              </a:xfrm>
              <a:blipFill rotWithShape="0">
                <a:blip r:embed="rId2"/>
                <a:stretch>
                  <a:fillRect l="-1004" t="-2455" r="-4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528082" y="364502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042726" y="3783513"/>
            <a:ext cx="505172" cy="6480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919871" y="443158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528082" y="502817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30460" y="4765882"/>
            <a:ext cx="145132" cy="144016"/>
          </a:xfrm>
          <a:prstGeom prst="ellipse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409206" y="394196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12" idx="3"/>
            <a:endCxn id="9" idx="6"/>
          </p:cNvCxnSpPr>
          <p:nvPr/>
        </p:nvCxnSpPr>
        <p:spPr>
          <a:xfrm flipH="1">
            <a:off x="1065003" y="4064893"/>
            <a:ext cx="1365457" cy="4387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6" idx="4"/>
            <a:endCxn id="10" idx="0"/>
          </p:cNvCxnSpPr>
          <p:nvPr/>
        </p:nvCxnSpPr>
        <p:spPr>
          <a:xfrm>
            <a:off x="1600648" y="3789040"/>
            <a:ext cx="0" cy="12391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2" idx="2"/>
          </p:cNvCxnSpPr>
          <p:nvPr/>
        </p:nvCxnSpPr>
        <p:spPr>
          <a:xfrm>
            <a:off x="1670753" y="3769104"/>
            <a:ext cx="738453" cy="2448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0" idx="1"/>
          </p:cNvCxnSpPr>
          <p:nvPr/>
        </p:nvCxnSpPr>
        <p:spPr>
          <a:xfrm>
            <a:off x="1006365" y="4571438"/>
            <a:ext cx="542971" cy="4778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1" idx="1"/>
          </p:cNvCxnSpPr>
          <p:nvPr/>
        </p:nvCxnSpPr>
        <p:spPr>
          <a:xfrm>
            <a:off x="1068304" y="4534065"/>
            <a:ext cx="1383410" cy="2529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2" idx="3"/>
          </p:cNvCxnSpPr>
          <p:nvPr/>
        </p:nvCxnSpPr>
        <p:spPr>
          <a:xfrm flipV="1">
            <a:off x="1664816" y="4064893"/>
            <a:ext cx="765644" cy="1001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1" idx="1"/>
          </p:cNvCxnSpPr>
          <p:nvPr/>
        </p:nvCxnSpPr>
        <p:spPr>
          <a:xfrm flipH="1" flipV="1">
            <a:off x="1658576" y="3788038"/>
            <a:ext cx="793138" cy="9989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1" idx="2"/>
          </p:cNvCxnSpPr>
          <p:nvPr/>
        </p:nvCxnSpPr>
        <p:spPr>
          <a:xfrm flipH="1">
            <a:off x="1666094" y="4837890"/>
            <a:ext cx="764366" cy="2750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548826" y="3747504"/>
            <a:ext cx="145132" cy="144016"/>
          </a:xfrm>
          <a:prstGeom prst="ellipse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>
            <a:stCxn id="38" idx="4"/>
          </p:cNvCxnSpPr>
          <p:nvPr/>
        </p:nvCxnSpPr>
        <p:spPr>
          <a:xfrm flipH="1">
            <a:off x="7499630" y="4188464"/>
            <a:ext cx="2886" cy="7010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5940615" y="453406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548826" y="513065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451204" y="486836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429950" y="404444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>
            <a:stCxn id="38" idx="3"/>
            <a:endCxn id="35" idx="6"/>
          </p:cNvCxnSpPr>
          <p:nvPr/>
        </p:nvCxnSpPr>
        <p:spPr>
          <a:xfrm flipH="1">
            <a:off x="6085747" y="4167373"/>
            <a:ext cx="1365457" cy="4387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3" idx="4"/>
            <a:endCxn id="36" idx="0"/>
          </p:cNvCxnSpPr>
          <p:nvPr/>
        </p:nvCxnSpPr>
        <p:spPr>
          <a:xfrm>
            <a:off x="6621392" y="3891520"/>
            <a:ext cx="0" cy="12391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38" idx="2"/>
          </p:cNvCxnSpPr>
          <p:nvPr/>
        </p:nvCxnSpPr>
        <p:spPr>
          <a:xfrm>
            <a:off x="6691497" y="3871584"/>
            <a:ext cx="738453" cy="2448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36" idx="1"/>
          </p:cNvCxnSpPr>
          <p:nvPr/>
        </p:nvCxnSpPr>
        <p:spPr>
          <a:xfrm>
            <a:off x="6027109" y="4673918"/>
            <a:ext cx="542971" cy="4778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37" idx="1"/>
          </p:cNvCxnSpPr>
          <p:nvPr/>
        </p:nvCxnSpPr>
        <p:spPr>
          <a:xfrm>
            <a:off x="6089048" y="4636545"/>
            <a:ext cx="1383410" cy="2529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38" idx="3"/>
          </p:cNvCxnSpPr>
          <p:nvPr/>
        </p:nvCxnSpPr>
        <p:spPr>
          <a:xfrm flipV="1">
            <a:off x="6685560" y="4167373"/>
            <a:ext cx="765644" cy="1001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7" idx="1"/>
          </p:cNvCxnSpPr>
          <p:nvPr/>
        </p:nvCxnSpPr>
        <p:spPr>
          <a:xfrm flipH="1" flipV="1">
            <a:off x="6679320" y="3890518"/>
            <a:ext cx="793138" cy="9989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37" idx="2"/>
          </p:cNvCxnSpPr>
          <p:nvPr/>
        </p:nvCxnSpPr>
        <p:spPr>
          <a:xfrm flipH="1">
            <a:off x="6686838" y="4940370"/>
            <a:ext cx="764366" cy="2750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35" idx="2"/>
          </p:cNvCxnSpPr>
          <p:nvPr/>
        </p:nvCxnSpPr>
        <p:spPr>
          <a:xfrm flipH="1">
            <a:off x="2562041" y="4606073"/>
            <a:ext cx="3378574" cy="19944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33" idx="4"/>
            <a:endCxn id="11" idx="7"/>
          </p:cNvCxnSpPr>
          <p:nvPr/>
        </p:nvCxnSpPr>
        <p:spPr>
          <a:xfrm flipH="1">
            <a:off x="2554338" y="3891520"/>
            <a:ext cx="4067054" cy="89545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3" idx="2"/>
          </p:cNvCxnSpPr>
          <p:nvPr/>
        </p:nvCxnSpPr>
        <p:spPr>
          <a:xfrm flipH="1">
            <a:off x="2535317" y="3819512"/>
            <a:ext cx="4013509" cy="20958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192147" y="5395406"/>
                <a:ext cx="52886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47" y="5395406"/>
                <a:ext cx="528862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7-2.3 </a:t>
                </a:r>
                <a:r>
                  <a:rPr lang="zh-CN" altLang="en-US" b="1" dirty="0" smtClean="0"/>
                  <a:t>一个连通无向图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中的结点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是割点的充分必要条件是存在两个结点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b="1" dirty="0" smtClean="0"/>
                  <a:t>，使得结点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b="1" dirty="0" smtClean="0"/>
                  <a:t>的每一条路都通过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45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48245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/>
                  <a:t>在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有向图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中，从结点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有一条路，称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可达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可达性是有向图结点集上的二元关系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lvl="1"/>
                <a:r>
                  <a:rPr lang="zh-CN" altLang="en-US" b="1" dirty="0" smtClean="0">
                    <a:solidFill>
                      <a:srgbClr val="0000CC"/>
                    </a:solidFill>
                  </a:rPr>
                  <a:t>自反性，传递性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r>
                  <a:rPr lang="zh-CN" altLang="en-US" b="1" dirty="0"/>
                  <a:t>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b="1" dirty="0"/>
                  <a:t>可达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，则称它们之间最短路的长度为结点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之间的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距离（或短线程），</a:t>
                </a:r>
                <a:r>
                  <a:rPr lang="zh-CN" altLang="en-US" b="1" dirty="0" smtClean="0"/>
                  <a:t>记作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zh-CN" altLang="en-US" b="1" dirty="0" smtClean="0"/>
                  <a:t>，满足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>
                  <a:solidFill>
                    <a:srgbClr val="0000CC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altLang="zh-CN" b="1" dirty="0" smtClean="0"/>
              </a:p>
              <a:p>
                <a:r>
                  <a:rPr lang="zh-CN" altLang="en-US" b="1" dirty="0"/>
                  <a:t>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不可达的</a:t>
                </a:r>
                <a:r>
                  <a:rPr lang="zh-CN" altLang="en-US" b="1" dirty="0" smtClean="0"/>
                  <a:t>，则通常写成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zh-CN" b="1" dirty="0" smtClean="0">
                  <a:solidFill>
                    <a:srgbClr val="CC00CC"/>
                  </a:solidFill>
                  <a:ea typeface="Cambria Math" panose="02040503050406030204" pitchFamily="18" charset="0"/>
                </a:endParaRPr>
              </a:p>
              <a:p>
                <a:r>
                  <a:rPr lang="zh-CN" altLang="en-US" b="1" dirty="0" smtClean="0">
                    <a:solidFill>
                      <a:srgbClr val="CC00CC"/>
                    </a:solidFill>
                  </a:rPr>
                  <a:t>图的直径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0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𝐦𝐚𝐱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lim>
                        </m:limLow>
                      </m:fName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4824536"/>
              </a:xfrm>
              <a:blipFill rotWithShape="0">
                <a:blip r:embed="rId2"/>
                <a:stretch>
                  <a:fillRect l="-1037" t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01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501558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7-2.6 </a:t>
                </a:r>
                <a:r>
                  <a:rPr lang="zh-CN" altLang="en-US" b="1" dirty="0" smtClean="0"/>
                  <a:t>在简单有向图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中，任何一对结点间，至少有一个结点到另一个结点是可达的，则称这个图是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单侧联通的</a:t>
                </a:r>
                <a:r>
                  <a:rPr lang="zh-CN" altLang="en-US" b="1" dirty="0" smtClean="0"/>
                  <a:t>。如果对于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中的任何一对结点两者之间是相互可达的，则称这个图是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强连通的</a:t>
                </a:r>
                <a:r>
                  <a:rPr lang="zh-CN" altLang="en-US" b="1" dirty="0" smtClean="0"/>
                  <a:t>。如果在图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中略去边的方向，将它看成无向图后，图是连通的，则称该图为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弱连通的</a:t>
                </a:r>
                <a:r>
                  <a:rPr lang="zh-CN" altLang="en-US" b="1" dirty="0" smtClean="0"/>
                  <a:t>。</a:t>
                </a:r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endParaRPr lang="en-US" altLang="zh-CN" b="1" dirty="0" smtClean="0"/>
              </a:p>
              <a:p>
                <a:r>
                  <a:rPr lang="en-US" altLang="zh-CN" b="1" dirty="0" smtClean="0"/>
                  <a:t>(a) </a:t>
                </a:r>
                <a:r>
                  <a:rPr lang="zh-CN" altLang="en-US" b="1" dirty="0" smtClean="0"/>
                  <a:t>强连通         </a:t>
                </a:r>
                <a:r>
                  <a:rPr lang="en-US" altLang="zh-CN" b="1" dirty="0" smtClean="0"/>
                  <a:t>(b)</a:t>
                </a:r>
                <a:r>
                  <a:rPr lang="zh-CN" altLang="en-US" b="1" dirty="0" smtClean="0"/>
                  <a:t>单侧连通      </a:t>
                </a:r>
                <a:r>
                  <a:rPr lang="en-US" altLang="zh-CN" b="1" dirty="0" smtClean="0"/>
                  <a:t>(c)</a:t>
                </a:r>
                <a:r>
                  <a:rPr lang="zh-CN" altLang="en-US" b="1" dirty="0" smtClean="0"/>
                  <a:t>弱连通       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5015582"/>
              </a:xfrm>
              <a:blipFill rotWithShape="0">
                <a:blip r:embed="rId2"/>
                <a:stretch>
                  <a:fillRect l="-1037" t="-1337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87625" y="393305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12713" y="393305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87625" y="486916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12713" y="486916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71084" y="393305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596172" y="393305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71084" y="486916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596172" y="486916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曲线连接符 14"/>
          <p:cNvCxnSpPr>
            <a:stCxn id="6" idx="7"/>
            <a:endCxn id="7" idx="1"/>
          </p:cNvCxnSpPr>
          <p:nvPr/>
        </p:nvCxnSpPr>
        <p:spPr>
          <a:xfrm rot="5400000" flipH="1" flipV="1">
            <a:off x="1872735" y="3392915"/>
            <a:ext cx="12700" cy="1122464"/>
          </a:xfrm>
          <a:prstGeom prst="curvedConnector3">
            <a:avLst>
              <a:gd name="adj1" fmla="val 196607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/>
        </p:nvCxnSpPr>
        <p:spPr>
          <a:xfrm rot="5400000" flipH="1" flipV="1">
            <a:off x="1887639" y="4357425"/>
            <a:ext cx="12700" cy="1122464"/>
          </a:xfrm>
          <a:prstGeom prst="curvedConnector3">
            <a:avLst>
              <a:gd name="adj1" fmla="val 196607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7" idx="3"/>
            <a:endCxn id="6" idx="5"/>
          </p:cNvCxnSpPr>
          <p:nvPr/>
        </p:nvCxnSpPr>
        <p:spPr>
          <a:xfrm rot="5400000">
            <a:off x="1872735" y="3494749"/>
            <a:ext cx="12700" cy="1122464"/>
          </a:xfrm>
          <a:prstGeom prst="curvedConnector3">
            <a:avLst>
              <a:gd name="adj1" fmla="val 152070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/>
          <p:nvPr/>
        </p:nvCxnSpPr>
        <p:spPr>
          <a:xfrm rot="5400000">
            <a:off x="1887639" y="4411282"/>
            <a:ext cx="12700" cy="1122464"/>
          </a:xfrm>
          <a:prstGeom prst="curvedConnector3">
            <a:avLst>
              <a:gd name="adj1" fmla="val 152070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7" idx="6"/>
            <a:endCxn id="9" idx="6"/>
          </p:cNvCxnSpPr>
          <p:nvPr/>
        </p:nvCxnSpPr>
        <p:spPr>
          <a:xfrm>
            <a:off x="2557845" y="4005064"/>
            <a:ext cx="12700" cy="936104"/>
          </a:xfrm>
          <a:prstGeom prst="curvedConnector3">
            <a:avLst>
              <a:gd name="adj1" fmla="val 157731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>
            <a:stCxn id="6" idx="2"/>
            <a:endCxn id="8" idx="2"/>
          </p:cNvCxnSpPr>
          <p:nvPr/>
        </p:nvCxnSpPr>
        <p:spPr>
          <a:xfrm rot="10800000" flipV="1">
            <a:off x="1187625" y="4005064"/>
            <a:ext cx="12700" cy="936104"/>
          </a:xfrm>
          <a:prstGeom prst="curved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8" idx="0"/>
            <a:endCxn id="6" idx="4"/>
          </p:cNvCxnSpPr>
          <p:nvPr/>
        </p:nvCxnSpPr>
        <p:spPr>
          <a:xfrm flipV="1">
            <a:off x="1260191" y="4077072"/>
            <a:ext cx="0" cy="792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7" idx="5"/>
            <a:endCxn id="9" idx="7"/>
          </p:cNvCxnSpPr>
          <p:nvPr/>
        </p:nvCxnSpPr>
        <p:spPr>
          <a:xfrm>
            <a:off x="2536591" y="4055981"/>
            <a:ext cx="0" cy="834270"/>
          </a:xfrm>
          <a:prstGeom prst="straightConnector1">
            <a:avLst/>
          </a:prstGeom>
          <a:ln w="19050"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10" idx="6"/>
          </p:cNvCxnSpPr>
          <p:nvPr/>
        </p:nvCxnSpPr>
        <p:spPr>
          <a:xfrm flipH="1">
            <a:off x="6516216" y="3994804"/>
            <a:ext cx="1095413" cy="102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V="1">
            <a:off x="6424601" y="4071657"/>
            <a:ext cx="6349" cy="8029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13" idx="0"/>
          </p:cNvCxnSpPr>
          <p:nvPr/>
        </p:nvCxnSpPr>
        <p:spPr>
          <a:xfrm>
            <a:off x="7668738" y="4046484"/>
            <a:ext cx="0" cy="822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13" idx="2"/>
          </p:cNvCxnSpPr>
          <p:nvPr/>
        </p:nvCxnSpPr>
        <p:spPr>
          <a:xfrm flipV="1">
            <a:off x="6517718" y="4941168"/>
            <a:ext cx="1078454" cy="7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3954625" y="390273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179713" y="390273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954625" y="483884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5179713" y="483884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>
            <a:endCxn id="66" idx="2"/>
          </p:cNvCxnSpPr>
          <p:nvPr/>
        </p:nvCxnSpPr>
        <p:spPr>
          <a:xfrm>
            <a:off x="4099757" y="3964485"/>
            <a:ext cx="1079956" cy="102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V="1">
            <a:off x="4008142" y="4041338"/>
            <a:ext cx="6349" cy="8029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5259379" y="4041338"/>
            <a:ext cx="6349" cy="8029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67" idx="6"/>
          </p:cNvCxnSpPr>
          <p:nvPr/>
        </p:nvCxnSpPr>
        <p:spPr>
          <a:xfrm flipH="1" flipV="1">
            <a:off x="4099757" y="4910849"/>
            <a:ext cx="1074356" cy="65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6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1399" y="1124744"/>
                <a:ext cx="8229600" cy="432048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7-2.4 </a:t>
                </a:r>
                <a:r>
                  <a:rPr lang="zh-CN" altLang="en-US" b="1" dirty="0" smtClean="0"/>
                  <a:t>一个有向图是强连通的，当且仅当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中有一个回路，它至少包含每个结点一次。</a:t>
                </a:r>
                <a:endParaRPr lang="en-US" altLang="zh-CN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7-2.7 </a:t>
                </a:r>
                <a:r>
                  <a:rPr lang="zh-CN" altLang="en-US" b="1" dirty="0" smtClean="0"/>
                  <a:t>在简单有向图中，具有强连通性质的最大子图，称为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强分图</a:t>
                </a:r>
                <a:r>
                  <a:rPr lang="zh-CN" altLang="en-US" b="1" dirty="0" smtClean="0"/>
                  <a:t>；具有单侧连通性质的最大子图，称为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单侧 分图</a:t>
                </a:r>
                <a:r>
                  <a:rPr lang="zh-CN" altLang="en-US" b="1" dirty="0" smtClean="0"/>
                  <a:t>；具有弱连通性质的最大子图，称为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弱分图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7-2.5 </a:t>
                </a:r>
                <a:r>
                  <a:rPr lang="zh-CN" altLang="en-US" b="1" dirty="0" smtClean="0"/>
                  <a:t>在有向图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中，它的每一个结点位于且只位于一个强分图中。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399" y="1124744"/>
                <a:ext cx="8229600" cy="4320480"/>
              </a:xfrm>
              <a:blipFill rotWithShape="0">
                <a:blip r:embed="rId2"/>
                <a:stretch>
                  <a:fillRect l="-1037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7-2 </a:t>
            </a:r>
            <a:r>
              <a:rPr lang="zh-CN" altLang="en-US" dirty="0"/>
              <a:t>路与回路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742544" y="145980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67632" y="145980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742544" y="239591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67632" y="239591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92720" y="145980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7" idx="2"/>
            <a:endCxn id="6" idx="6"/>
          </p:cNvCxnSpPr>
          <p:nvPr/>
        </p:nvCxnSpPr>
        <p:spPr>
          <a:xfrm flipH="1">
            <a:off x="1887676" y="1531814"/>
            <a:ext cx="10799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7" idx="6"/>
            <a:endCxn id="10" idx="2"/>
          </p:cNvCxnSpPr>
          <p:nvPr/>
        </p:nvCxnSpPr>
        <p:spPr>
          <a:xfrm>
            <a:off x="3112764" y="1531814"/>
            <a:ext cx="10799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4"/>
            <a:endCxn id="8" idx="0"/>
          </p:cNvCxnSpPr>
          <p:nvPr/>
        </p:nvCxnSpPr>
        <p:spPr>
          <a:xfrm>
            <a:off x="1815110" y="1603822"/>
            <a:ext cx="0" cy="792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6"/>
            <a:endCxn id="9" idx="2"/>
          </p:cNvCxnSpPr>
          <p:nvPr/>
        </p:nvCxnSpPr>
        <p:spPr>
          <a:xfrm>
            <a:off x="1887676" y="2467918"/>
            <a:ext cx="10799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0"/>
            <a:endCxn id="7" idx="4"/>
          </p:cNvCxnSpPr>
          <p:nvPr/>
        </p:nvCxnSpPr>
        <p:spPr>
          <a:xfrm flipV="1">
            <a:off x="3040198" y="1603822"/>
            <a:ext cx="0" cy="792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7"/>
            <a:endCxn id="7" idx="3"/>
          </p:cNvCxnSpPr>
          <p:nvPr/>
        </p:nvCxnSpPr>
        <p:spPr>
          <a:xfrm flipV="1">
            <a:off x="1866422" y="1582731"/>
            <a:ext cx="1122464" cy="8342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7"/>
            <a:endCxn id="10" idx="3"/>
          </p:cNvCxnSpPr>
          <p:nvPr/>
        </p:nvCxnSpPr>
        <p:spPr>
          <a:xfrm flipV="1">
            <a:off x="3091510" y="1582731"/>
            <a:ext cx="1122464" cy="8342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846836" y="146291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071924" y="146291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846836" y="239901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071924" y="239901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864318" y="1603822"/>
            <a:ext cx="0" cy="792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0" idx="6"/>
            <a:endCxn id="21" idx="2"/>
          </p:cNvCxnSpPr>
          <p:nvPr/>
        </p:nvCxnSpPr>
        <p:spPr>
          <a:xfrm>
            <a:off x="5991968" y="2471026"/>
            <a:ext cx="10799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21" idx="1"/>
          </p:cNvCxnSpPr>
          <p:nvPr/>
        </p:nvCxnSpPr>
        <p:spPr>
          <a:xfrm>
            <a:off x="5970714" y="1585839"/>
            <a:ext cx="1122464" cy="8342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13222" y="1531814"/>
            <a:ext cx="10799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7184703" y="1603822"/>
            <a:ext cx="0" cy="792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34609" y="1213399"/>
                <a:ext cx="368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09" y="1213399"/>
                <a:ext cx="36811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1475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361161" y="2296221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61" y="2296221"/>
                <a:ext cx="37523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290" r="-6452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3142823" y="2390044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823" y="2390044"/>
                <a:ext cx="3752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852582" y="1069383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82" y="1069383"/>
                <a:ext cx="3752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062092" y="1126478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092" y="1126478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518897" y="1119576"/>
                <a:ext cx="368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97" y="1119576"/>
                <a:ext cx="36811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5445449" y="2202398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449" y="2202398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227111" y="2296221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11" y="2296221"/>
                <a:ext cx="37523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936870" y="97556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70" y="975560"/>
                <a:ext cx="3752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9836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168830"/>
                <a:ext cx="8229600" cy="331003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 smtClean="0"/>
                  <a:t>(a)</a:t>
                </a:r>
                <a:r>
                  <a:rPr lang="zh-CN" altLang="en-US" b="1" dirty="0" smtClean="0"/>
                  <a:t>图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或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导出的子图都是强分图；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导出的子图是单侧分图也是弱分图。</a:t>
                </a:r>
                <a:endParaRPr lang="en-US" altLang="zh-CN" b="1" dirty="0" smtClean="0"/>
              </a:p>
              <a:p>
                <a:r>
                  <a:rPr lang="en-US" altLang="zh-CN" b="1" dirty="0" smtClean="0"/>
                  <a:t>(b)</a:t>
                </a:r>
                <a:r>
                  <a:rPr lang="zh-CN" altLang="en-US" b="1" dirty="0" smtClean="0"/>
                  <a:t>图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可导出强分图；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导出单侧分图；</a:t>
                </a:r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导出弱分图。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168830"/>
                <a:ext cx="8229600" cy="3310039"/>
              </a:xfrm>
              <a:blipFill rotWithShape="0">
                <a:blip r:embed="rId11"/>
                <a:stretch>
                  <a:fillRect l="-963" t="-2026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2339752" y="2775299"/>
            <a:ext cx="62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14585" y="2581624"/>
            <a:ext cx="62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304698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理解并掌握基本概念：路，回路，迹，通路，圈，连通图，点（边）连通度，距离，图的直径，单侧联通，强连通，弱连通，强分图，弱分图，单侧分图；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掌握点（边）连通度及最小连通度之间的关系，会判断强（弱）分图，单侧分图。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29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4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7-1 </a:t>
            </a:r>
            <a:r>
              <a:rPr lang="zh-CN" altLang="en-US" dirty="0" smtClean="0"/>
              <a:t>图的基本概念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27050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7-1.1 </a:t>
                </a:r>
                <a:r>
                  <a:rPr lang="zh-CN" altLang="en-US" b="1" dirty="0" smtClean="0"/>
                  <a:t>一个图是一个三元组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 smtClean="0"/>
                  <a:t>，其中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是一个非空的结点集合，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是边集合，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是从边集合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b="1" dirty="0" smtClean="0"/>
                  <a:t>到结点无序偶（有序偶）集合上的函数。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 smtClean="0"/>
                  <a:t>，其中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2705074"/>
              </a:xfrm>
              <a:blipFill rotWithShape="0">
                <a:blip r:embed="rId2"/>
                <a:stretch>
                  <a:fillRect l="-1037" t="-3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35358" y="6482655"/>
            <a:ext cx="2133600" cy="365125"/>
          </a:xfrm>
        </p:spPr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27109" y="528974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07587" y="449766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27109" y="377758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11843" y="449766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stCxn id="7" idx="0"/>
            <a:endCxn id="8" idx="3"/>
          </p:cNvCxnSpPr>
          <p:nvPr/>
        </p:nvCxnSpPr>
        <p:spPr>
          <a:xfrm flipV="1">
            <a:off x="980153" y="3900506"/>
            <a:ext cx="668210" cy="5971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79826" y="4644534"/>
            <a:ext cx="668210" cy="66916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5"/>
            <a:endCxn id="9" idx="1"/>
          </p:cNvCxnSpPr>
          <p:nvPr/>
        </p:nvCxnSpPr>
        <p:spPr>
          <a:xfrm>
            <a:off x="1750987" y="3900506"/>
            <a:ext cx="1482110" cy="61824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9" idx="2"/>
          </p:cNvCxnSpPr>
          <p:nvPr/>
        </p:nvCxnSpPr>
        <p:spPr>
          <a:xfrm flipV="1">
            <a:off x="1772241" y="4569669"/>
            <a:ext cx="1439602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8" idx="4"/>
            <a:endCxn id="6" idx="0"/>
          </p:cNvCxnSpPr>
          <p:nvPr/>
        </p:nvCxnSpPr>
        <p:spPr>
          <a:xfrm>
            <a:off x="1699675" y="3921597"/>
            <a:ext cx="0" cy="136815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9" idx="2"/>
          </p:cNvCxnSpPr>
          <p:nvPr/>
        </p:nvCxnSpPr>
        <p:spPr>
          <a:xfrm flipV="1">
            <a:off x="1063183" y="4569669"/>
            <a:ext cx="2148660" cy="71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313931" y="3678501"/>
            <a:ext cx="21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2960" y="4334086"/>
            <a:ext cx="21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03031" y="5489564"/>
            <a:ext cx="21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175377" y="4647139"/>
            <a:ext cx="21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966722" y="3907659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22" y="3907659"/>
                <a:ext cx="44666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624155" y="3985229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155" y="3985229"/>
                <a:ext cx="45198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151855" y="4265644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855" y="4265644"/>
                <a:ext cx="45198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924215" y="4787493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15" y="4787493"/>
                <a:ext cx="45198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211852" y="4948852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852" y="4948852"/>
                <a:ext cx="45198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358933" y="3871167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933" y="3871167"/>
                <a:ext cx="45198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/>
          <p:cNvSpPr/>
          <p:nvPr/>
        </p:nvSpPr>
        <p:spPr>
          <a:xfrm>
            <a:off x="6916970" y="4504775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488629" y="342900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440370" y="450526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308187" y="545263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>
            <a:endCxn id="41" idx="1"/>
          </p:cNvCxnSpPr>
          <p:nvPr/>
        </p:nvCxnSpPr>
        <p:spPr>
          <a:xfrm>
            <a:off x="6629567" y="3551649"/>
            <a:ext cx="308657" cy="9742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41" idx="2"/>
          </p:cNvCxnSpPr>
          <p:nvPr/>
        </p:nvCxnSpPr>
        <p:spPr>
          <a:xfrm flipV="1">
            <a:off x="6450412" y="4576783"/>
            <a:ext cx="466558" cy="9440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endCxn id="42" idx="3"/>
          </p:cNvCxnSpPr>
          <p:nvPr/>
        </p:nvCxnSpPr>
        <p:spPr>
          <a:xfrm flipV="1">
            <a:off x="5512936" y="3551925"/>
            <a:ext cx="996947" cy="9588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43" idx="5"/>
            <a:endCxn id="44" idx="3"/>
          </p:cNvCxnSpPr>
          <p:nvPr/>
        </p:nvCxnSpPr>
        <p:spPr>
          <a:xfrm>
            <a:off x="5564248" y="4628189"/>
            <a:ext cx="765193" cy="94737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3" idx="6"/>
            <a:endCxn id="41" idx="2"/>
          </p:cNvCxnSpPr>
          <p:nvPr/>
        </p:nvCxnSpPr>
        <p:spPr>
          <a:xfrm flipV="1">
            <a:off x="5585502" y="4576783"/>
            <a:ext cx="1331468" cy="4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弧形 57"/>
          <p:cNvSpPr/>
          <p:nvPr/>
        </p:nvSpPr>
        <p:spPr>
          <a:xfrm>
            <a:off x="5868144" y="3501008"/>
            <a:ext cx="1557154" cy="2074551"/>
          </a:xfrm>
          <a:prstGeom prst="arc">
            <a:avLst>
              <a:gd name="adj1" fmla="val 16210240"/>
              <a:gd name="adj2" fmla="val 615611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6220409" y="3272612"/>
            <a:ext cx="21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092020" y="4341200"/>
            <a:ext cx="21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610588" y="5418356"/>
            <a:ext cx="21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90527" y="4525866"/>
            <a:ext cx="21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5737465" y="3645040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465" y="3645040"/>
                <a:ext cx="446661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7363932" y="4147566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932" y="4147566"/>
                <a:ext cx="45198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146265" y="4436513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65" y="4436513"/>
                <a:ext cx="45198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650821" y="3878516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821" y="3878516"/>
                <a:ext cx="45198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6464988" y="4927509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88" y="4927509"/>
                <a:ext cx="45198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5607814" y="4976928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14" y="4976928"/>
                <a:ext cx="451982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599596" y="5753185"/>
                <a:ext cx="79448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注：把图中的边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看作总是与两个结点关联，图可简记为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是非空结点集，</a:t>
                </a: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en-US" sz="24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是连接结点的边集。</a:t>
                </a:r>
                <a:endPara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96" y="5753185"/>
                <a:ext cx="7944808" cy="830997"/>
              </a:xfrm>
              <a:prstGeom prst="rect">
                <a:avLst/>
              </a:prstGeom>
              <a:blipFill rotWithShape="0">
                <a:blip r:embed="rId15"/>
                <a:stretch>
                  <a:fillRect l="-1150" t="-8088" r="-460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41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397031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P286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7-2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(5)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(7)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只求距离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(8)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30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5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7-3 </a:t>
            </a:r>
            <a:r>
              <a:rPr lang="zh-CN" altLang="en-US" dirty="0" smtClean="0"/>
              <a:t>图的矩阵表示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229600" cy="236908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7-3.1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是一个简单图，它有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个结点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阶方阵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称为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邻接矩阵</a:t>
                </a:r>
                <a:r>
                  <a:rPr lang="zh-CN" altLang="en-US" b="1" dirty="0" smtClean="0"/>
                  <a:t>。其中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            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𝒂𝒅𝒋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𝒂𝒅𝒋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或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1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𝒂𝒅𝒋</m:t>
                    </m:r>
                  </m:oMath>
                </a14:m>
                <a:r>
                  <a:rPr lang="zh-CN" altLang="en-US" b="1" dirty="0" smtClean="0"/>
                  <a:t>表示邻接，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𝒏𝒂𝒅𝒋</m:t>
                    </m:r>
                  </m:oMath>
                </a14:m>
                <a:r>
                  <a:rPr lang="zh-CN" altLang="en-US" b="1" dirty="0" smtClean="0"/>
                  <a:t>表示不邻接。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229600" cy="2369083"/>
              </a:xfrm>
              <a:blipFill rotWithShape="0">
                <a:blip r:embed="rId2"/>
                <a:stretch>
                  <a:fillRect l="-1037" t="-2835" r="-4815" b="-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524000" y="369205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3568" y="430938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12479" y="431135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979712" y="514470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43608" y="514470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6" idx="3"/>
            <a:endCxn id="8" idx="7"/>
          </p:cNvCxnSpPr>
          <p:nvPr/>
        </p:nvCxnSpPr>
        <p:spPr>
          <a:xfrm flipH="1">
            <a:off x="807446" y="3814979"/>
            <a:ext cx="737808" cy="5154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1"/>
            <a:endCxn id="6" idx="5"/>
          </p:cNvCxnSpPr>
          <p:nvPr/>
        </p:nvCxnSpPr>
        <p:spPr>
          <a:xfrm flipH="1" flipV="1">
            <a:off x="1647878" y="3814979"/>
            <a:ext cx="785855" cy="517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1" idx="1"/>
          </p:cNvCxnSpPr>
          <p:nvPr/>
        </p:nvCxnSpPr>
        <p:spPr>
          <a:xfrm flipH="1" flipV="1">
            <a:off x="759400" y="4440516"/>
            <a:ext cx="305462" cy="7252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7"/>
            <a:endCxn id="9" idx="3"/>
          </p:cNvCxnSpPr>
          <p:nvPr/>
        </p:nvCxnSpPr>
        <p:spPr>
          <a:xfrm flipV="1">
            <a:off x="2103590" y="4434277"/>
            <a:ext cx="330143" cy="7315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10" idx="2"/>
          </p:cNvCxnSpPr>
          <p:nvPr/>
        </p:nvCxnSpPr>
        <p:spPr>
          <a:xfrm>
            <a:off x="1188740" y="5216711"/>
            <a:ext cx="79097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1" idx="0"/>
            <a:endCxn id="6" idx="4"/>
          </p:cNvCxnSpPr>
          <p:nvPr/>
        </p:nvCxnSpPr>
        <p:spPr>
          <a:xfrm flipV="1">
            <a:off x="1116174" y="3836070"/>
            <a:ext cx="480392" cy="13086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0" idx="1"/>
            <a:endCxn id="6" idx="4"/>
          </p:cNvCxnSpPr>
          <p:nvPr/>
        </p:nvCxnSpPr>
        <p:spPr>
          <a:xfrm flipH="1" flipV="1">
            <a:off x="1596566" y="3836070"/>
            <a:ext cx="404400" cy="13297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241279" y="3693385"/>
                <a:ext cx="3426772" cy="1645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79" y="3693385"/>
                <a:ext cx="3426772" cy="16454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38956" y="4042503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56" y="4042503"/>
                <a:ext cx="46769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292815" y="3384185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815" y="3384185"/>
                <a:ext cx="46237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545858" y="5046568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8" y="5046568"/>
                <a:ext cx="46769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635898" y="5299684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98" y="5299684"/>
                <a:ext cx="4676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585255" y="4268730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55" y="4268730"/>
                <a:ext cx="4676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572802" y="5835208"/>
            <a:ext cx="705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C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注：简单图是无向图时，邻接矩阵是对称的。</a:t>
            </a:r>
            <a:endParaRPr lang="zh-CN" altLang="en-US" sz="2400" b="1" dirty="0">
              <a:solidFill>
                <a:srgbClr val="CC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51229"/>
            <a:ext cx="7775748" cy="1054224"/>
          </a:xfrm>
        </p:spPr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127" y="5671645"/>
            <a:ext cx="8229600" cy="56494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CC00CC"/>
                </a:solidFill>
              </a:rPr>
              <a:t>注：第一、二行对调，第一、二列对调。</a:t>
            </a:r>
            <a:endParaRPr lang="zh-CN" altLang="en-US" dirty="0">
              <a:solidFill>
                <a:srgbClr val="CC00CC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55576" y="268802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55576" y="159746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45668" y="159746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45668" y="270892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8" idx="2"/>
            <a:endCxn id="7" idx="6"/>
          </p:cNvCxnSpPr>
          <p:nvPr/>
        </p:nvCxnSpPr>
        <p:spPr>
          <a:xfrm flipH="1">
            <a:off x="900708" y="1669472"/>
            <a:ext cx="1544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4"/>
            <a:endCxn id="6" idx="0"/>
          </p:cNvCxnSpPr>
          <p:nvPr/>
        </p:nvCxnSpPr>
        <p:spPr>
          <a:xfrm>
            <a:off x="828142" y="1741480"/>
            <a:ext cx="0" cy="946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0"/>
            <a:endCxn id="8" idx="4"/>
          </p:cNvCxnSpPr>
          <p:nvPr/>
        </p:nvCxnSpPr>
        <p:spPr>
          <a:xfrm flipV="1">
            <a:off x="2518234" y="1741480"/>
            <a:ext cx="0" cy="967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9" idx="1"/>
            <a:endCxn id="6" idx="7"/>
          </p:cNvCxnSpPr>
          <p:nvPr/>
        </p:nvCxnSpPr>
        <p:spPr>
          <a:xfrm rot="16200000" flipV="1">
            <a:off x="1662743" y="1925832"/>
            <a:ext cx="20891" cy="1587468"/>
          </a:xfrm>
          <a:prstGeom prst="curvedConnector3">
            <a:avLst>
              <a:gd name="adj1" fmla="val 70858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6" idx="5"/>
            <a:endCxn id="9" idx="3"/>
          </p:cNvCxnSpPr>
          <p:nvPr/>
        </p:nvCxnSpPr>
        <p:spPr>
          <a:xfrm rot="16200000" flipH="1">
            <a:off x="1662743" y="2027665"/>
            <a:ext cx="20891" cy="1587468"/>
          </a:xfrm>
          <a:prstGeom prst="curvedConnector3">
            <a:avLst>
              <a:gd name="adj1" fmla="val 6634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6" idx="0"/>
            <a:endCxn id="8" idx="3"/>
          </p:cNvCxnSpPr>
          <p:nvPr/>
        </p:nvCxnSpPr>
        <p:spPr>
          <a:xfrm flipV="1">
            <a:off x="828142" y="1720389"/>
            <a:ext cx="1638780" cy="9676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7" idx="5"/>
          </p:cNvCxnSpPr>
          <p:nvPr/>
        </p:nvCxnSpPr>
        <p:spPr>
          <a:xfrm flipH="1" flipV="1">
            <a:off x="879454" y="1720389"/>
            <a:ext cx="1615821" cy="988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4498876" y="268802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498876" y="159746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188968" y="159746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188968" y="270892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37" idx="2"/>
            <a:endCxn id="36" idx="6"/>
          </p:cNvCxnSpPr>
          <p:nvPr/>
        </p:nvCxnSpPr>
        <p:spPr>
          <a:xfrm flipH="1">
            <a:off x="4644008" y="1669472"/>
            <a:ext cx="1544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6" idx="4"/>
            <a:endCxn id="35" idx="0"/>
          </p:cNvCxnSpPr>
          <p:nvPr/>
        </p:nvCxnSpPr>
        <p:spPr>
          <a:xfrm>
            <a:off x="4571442" y="1741480"/>
            <a:ext cx="0" cy="946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8" idx="0"/>
            <a:endCxn id="37" idx="4"/>
          </p:cNvCxnSpPr>
          <p:nvPr/>
        </p:nvCxnSpPr>
        <p:spPr>
          <a:xfrm flipV="1">
            <a:off x="6261534" y="1741480"/>
            <a:ext cx="0" cy="967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/>
          <p:cNvCxnSpPr>
            <a:stCxn id="38" idx="1"/>
            <a:endCxn id="35" idx="7"/>
          </p:cNvCxnSpPr>
          <p:nvPr/>
        </p:nvCxnSpPr>
        <p:spPr>
          <a:xfrm rot="16200000" flipV="1">
            <a:off x="5406043" y="1925832"/>
            <a:ext cx="20891" cy="1587468"/>
          </a:xfrm>
          <a:prstGeom prst="curvedConnector3">
            <a:avLst>
              <a:gd name="adj1" fmla="val 70858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/>
          <p:cNvCxnSpPr>
            <a:stCxn id="35" idx="5"/>
            <a:endCxn id="38" idx="3"/>
          </p:cNvCxnSpPr>
          <p:nvPr/>
        </p:nvCxnSpPr>
        <p:spPr>
          <a:xfrm rot="16200000" flipH="1">
            <a:off x="5406043" y="2027665"/>
            <a:ext cx="20891" cy="1587468"/>
          </a:xfrm>
          <a:prstGeom prst="curvedConnector3">
            <a:avLst>
              <a:gd name="adj1" fmla="val 6634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5" idx="0"/>
            <a:endCxn id="37" idx="3"/>
          </p:cNvCxnSpPr>
          <p:nvPr/>
        </p:nvCxnSpPr>
        <p:spPr>
          <a:xfrm flipV="1">
            <a:off x="4571442" y="1720389"/>
            <a:ext cx="1638780" cy="9676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36" idx="5"/>
          </p:cNvCxnSpPr>
          <p:nvPr/>
        </p:nvCxnSpPr>
        <p:spPr>
          <a:xfrm flipH="1" flipV="1">
            <a:off x="4622754" y="1720389"/>
            <a:ext cx="1615821" cy="988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32097" y="2534900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97" y="2534900"/>
                <a:ext cx="46769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456179" y="3121053"/>
                <a:ext cx="478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179" y="3121053"/>
                <a:ext cx="47872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586439" y="2660037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39" y="2660037"/>
                <a:ext cx="46769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548166" y="1392939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166" y="1392939"/>
                <a:ext cx="46769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6390804" y="1412798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04" y="1412798"/>
                <a:ext cx="46769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6374610" y="2679055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610" y="2679055"/>
                <a:ext cx="4676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3961271" y="2570071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271" y="2570071"/>
                <a:ext cx="46237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3971862" y="1460169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862" y="1460169"/>
                <a:ext cx="4676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417083" y="1356591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83" y="1356591"/>
                <a:ext cx="46237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255379" y="3029369"/>
                <a:ext cx="484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379" y="3029369"/>
                <a:ext cx="48404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462511" y="3943452"/>
                <a:ext cx="3105978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11" y="3943452"/>
                <a:ext cx="3105978" cy="136062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4423641" y="3820376"/>
                <a:ext cx="3105978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641" y="3820376"/>
                <a:ext cx="3105978" cy="13606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 animBg="1"/>
      <p:bldP spid="36" grpId="0" animBg="1"/>
      <p:bldP spid="37" grpId="0" animBg="1"/>
      <p:bldP spid="38" grpId="0" animBg="1"/>
      <p:bldP spid="50" grpId="0"/>
      <p:bldP spid="51" grpId="0"/>
      <p:bldP spid="52" grpId="0"/>
      <p:bldP spid="53" grpId="0"/>
      <p:bldP spid="55" grpId="0"/>
      <p:bldP spid="5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 smtClean="0"/>
                  <a:t>我们把一个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阶方阵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的某些列作一置换，再把相应的行作同样置换，得到一个新的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/>
                  <a:t>阶</a:t>
                </a:r>
                <a:r>
                  <a:rPr lang="zh-CN" altLang="en-US" b="1" dirty="0" smtClean="0"/>
                  <a:t>方阵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，我们称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置换等价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CC00CC"/>
                    </a:solidFill>
                  </a:rPr>
                  <a:t>按不同次序所写出的邻接矩阵是彼此置换等价的</a:t>
                </a:r>
                <a:r>
                  <a:rPr lang="zh-CN" altLang="en-US" b="1" dirty="0" smtClean="0"/>
                  <a:t>。今后略去这种元素次序的任意性，可取图的任意一个邻接矩阵作为该图的矩阵表示。</a:t>
                </a:r>
                <a:endParaRPr lang="en-US" altLang="zh-CN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CC00CC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行中值为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1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的元素数目等于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的出度，在第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列中值为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1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的元素数目是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的入度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8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37977" y="1124744"/>
                <a:ext cx="8510487" cy="532859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/>
                  <a:t>设有向图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的结点集合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，邻接矩阵为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 smtClean="0"/>
                  <a:t>计算从结点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到结点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的长度为</a:t>
                </a:r>
                <a:r>
                  <a:rPr lang="en-US" altLang="zh-CN" b="1" dirty="0" smtClean="0"/>
                  <a:t>2</a:t>
                </a:r>
                <a:r>
                  <a:rPr lang="zh-CN" altLang="en-US" b="1" dirty="0" smtClean="0"/>
                  <a:t>的路的数目。</a:t>
                </a:r>
                <a:endParaRPr lang="en-US" altLang="zh-CN" b="1" dirty="0" smtClean="0"/>
              </a:p>
              <a:p>
                <a:pPr lvl="2"/>
                <a:r>
                  <a:rPr lang="zh-CN" altLang="en-US" b="1" dirty="0"/>
                  <a:t>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:pPr lvl="2"/>
                <a:r>
                  <a:rPr lang="zh-CN" altLang="en-US" b="1" dirty="0" smtClean="0"/>
                  <a:t>即找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b="1" dirty="0" smtClean="0"/>
                  <a:t>，这恰好是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中第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行，第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列的元素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从结点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/>
                  <a:t>到结点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/>
                  <a:t>的长度</a:t>
                </a:r>
                <a:r>
                  <a:rPr lang="zh-CN" altLang="en-US" b="1" dirty="0" smtClean="0"/>
                  <a:t>为</a:t>
                </a:r>
                <a:r>
                  <a:rPr lang="en-US" altLang="zh-CN" b="1" dirty="0" smtClean="0"/>
                  <a:t>3</a:t>
                </a:r>
                <a:r>
                  <a:rPr lang="zh-CN" altLang="en-US" b="1" dirty="0" smtClean="0"/>
                  <a:t>的</a:t>
                </a:r>
                <a:r>
                  <a:rPr lang="zh-CN" altLang="en-US" b="1" dirty="0"/>
                  <a:t>路的</a:t>
                </a:r>
                <a:r>
                  <a:rPr lang="zh-CN" altLang="en-US" b="1" dirty="0" smtClean="0"/>
                  <a:t>数目。</a:t>
                </a:r>
                <a:endParaRPr lang="en-US" altLang="zh-CN" b="1" dirty="0" smtClean="0"/>
              </a:p>
              <a:p>
                <a:pPr lvl="2"/>
                <a:r>
                  <a:rPr lang="zh-CN" altLang="en-US" b="1" dirty="0"/>
                  <a:t>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长度为</a:t>
                </a: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的路，再联结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长度为</a:t>
                </a:r>
                <a:r>
                  <a:rPr lang="en-US" altLang="zh-CN" b="1" dirty="0" smtClean="0"/>
                  <a:t>2</a:t>
                </a:r>
                <a:r>
                  <a:rPr lang="zh-CN" altLang="en-US" b="1" dirty="0" smtClean="0"/>
                  <a:t>的路，故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长度为</a:t>
                </a:r>
                <a:r>
                  <a:rPr lang="en-US" altLang="zh-CN" b="1" dirty="0" smtClean="0"/>
                  <a:t>3</a:t>
                </a:r>
                <a:r>
                  <a:rPr lang="zh-CN" altLang="en-US" b="1" dirty="0" smtClean="0"/>
                  <a:t>的路的数目：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𝒊𝒌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𝒌𝒋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b="1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))⋅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7977" y="1124744"/>
                <a:ext cx="8510487" cy="5328592"/>
              </a:xfrm>
              <a:blipFill rotWithShape="0">
                <a:blip r:embed="rId2"/>
                <a:stretch>
                  <a:fillRect l="-931" t="-1945" r="-4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7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一般</a:t>
                </a:r>
                <a:r>
                  <a:rPr lang="zh-CN" altLang="en-US" b="1" dirty="0"/>
                  <a:t>地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7-3.1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是图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的邻接矩阵，则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中的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 smtClean="0"/>
                  <a:t>行，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b="1" dirty="0" smtClean="0"/>
                  <a:t>列元素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等于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中联结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的长度为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zh-CN" altLang="en-US" b="1" dirty="0" smtClean="0"/>
                  <a:t>路的数目。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给定一图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b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29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CC00CC"/>
                    </a:solidFill>
                  </a:rPr>
                  <a:t>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之间有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2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条长度为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3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的路；</a:t>
                </a:r>
                <a:endParaRPr lang="en-US" altLang="zh-CN" b="1" dirty="0" smtClean="0">
                  <a:solidFill>
                    <a:srgbClr val="CC00CC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之间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有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1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条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长度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为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2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的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路；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有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4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条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长度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为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4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的回路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；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9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7-3.2 </a:t>
                </a:r>
                <a:r>
                  <a:rPr lang="zh-CN" altLang="en-US" b="1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是一个简单有向图，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，假定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的结点已编序，即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，定义一个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矩阵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。其中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从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到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至少</m:t>
                              </m:r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存在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一条路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从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到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不存在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路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400050" lvl="1" indent="0" algn="just">
                  <a:buNone/>
                </a:pPr>
                <a:r>
                  <a:rPr lang="zh-CN" altLang="en-US" b="1" dirty="0" smtClean="0"/>
                  <a:t>称矩阵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/>
                  <a:t>是图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可达性矩阵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一般地，令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solidFill>
                      <a:srgbClr val="0000CC"/>
                    </a:solidFill>
                  </a:rPr>
                  <a:t>，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>
                    <a:solidFill>
                      <a:srgbClr val="0000CC"/>
                    </a:solidFill>
                  </a:rPr>
                  <a:t>为图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>
                    <a:solidFill>
                      <a:srgbClr val="0000CC"/>
                    </a:solidFill>
                  </a:rPr>
                  <a:t>的邻接矩阵，再从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solidFill>
                      <a:srgbClr val="0000CC"/>
                    </a:solidFill>
                  </a:rPr>
                  <a:t>中将不为零的元素均改换为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zh-CN" altLang="en-US" b="1" dirty="0" smtClean="0">
                    <a:solidFill>
                      <a:srgbClr val="0000CC"/>
                    </a:solidFill>
                  </a:rPr>
                  <a:t>，而为零的元素不变，这样改换的矩阵即为可达性矩阵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solidFill>
                      <a:srgbClr val="0000CC"/>
                    </a:solidFill>
                  </a:rPr>
                  <a:t>。</a:t>
                </a:r>
                <a:endParaRPr lang="zh-CN" altLang="en-US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15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980727"/>
                <a:ext cx="9144000" cy="574074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zh-CN" altLang="en-US" b="1" dirty="0" smtClean="0"/>
                  <a:t>设图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的邻接矩阵为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b="1" dirty="0" smtClean="0"/>
                  <a:t>，求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的可达性矩阵。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b="1" dirty="0" smtClean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b="1" dirty="0" smtClean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b="1" dirty="0" smtClean="0"/>
                  <a:t>，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𝟕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𝟕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𝟕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80727"/>
                <a:ext cx="9144000" cy="5740747"/>
              </a:xfrm>
              <a:blipFill rotWithShape="0">
                <a:blip r:embed="rId2"/>
                <a:stretch>
                  <a:fillRect l="-867" r="-4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8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40768"/>
                <a:ext cx="8517632" cy="4608512"/>
              </a:xfrm>
            </p:spPr>
            <p:txBody>
              <a:bodyPr/>
              <a:lstStyle/>
              <a:p>
                <a:pPr algn="just"/>
                <a:r>
                  <a:rPr lang="zh-CN" altLang="en-US" b="1" dirty="0" smtClean="0"/>
                  <a:t>注：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可达矩阵是一个布尔矩阵</a:t>
                </a:r>
                <a:r>
                  <a:rPr lang="zh-CN" altLang="en-US" b="1" dirty="0" smtClean="0"/>
                  <a:t>，可将矩阵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分别改为布尔矩阵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∨⋯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表示布尔运算意义下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 smtClean="0"/>
                  <a:t>的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1" dirty="0" smtClean="0"/>
                  <a:t>次方。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设图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如图</a:t>
                </a:r>
                <a:r>
                  <a:rPr lang="en-US" altLang="zh-CN" b="1" dirty="0" smtClean="0"/>
                  <a:t>7-3.4</a:t>
                </a:r>
                <a:r>
                  <a:rPr lang="zh-CN" altLang="en-US" b="1" dirty="0" smtClean="0"/>
                  <a:t>所示，求可达性矩阵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/>
                  <a:t>解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40768"/>
                <a:ext cx="8517632" cy="4608512"/>
              </a:xfrm>
              <a:blipFill rotWithShape="0">
                <a:blip r:embed="rId2"/>
                <a:stretch>
                  <a:fillRect l="-930" t="-1323" r="-4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76614" y="4293096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316416" y="4581128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300192" y="5733256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020272" y="3284984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50015" y="5797076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8" idx="0"/>
          </p:cNvCxnSpPr>
          <p:nvPr/>
        </p:nvCxnSpPr>
        <p:spPr>
          <a:xfrm flipH="1" flipV="1">
            <a:off x="5190339" y="4420737"/>
            <a:ext cx="1179838" cy="13125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6"/>
            <a:endCxn id="7" idx="2"/>
          </p:cNvCxnSpPr>
          <p:nvPr/>
        </p:nvCxnSpPr>
        <p:spPr>
          <a:xfrm>
            <a:off x="5216584" y="4356917"/>
            <a:ext cx="3099832" cy="288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1"/>
          </p:cNvCxnSpPr>
          <p:nvPr/>
        </p:nvCxnSpPr>
        <p:spPr>
          <a:xfrm flipH="1" flipV="1">
            <a:off x="7090257" y="3412625"/>
            <a:ext cx="480256" cy="2403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7" idx="1"/>
          </p:cNvCxnSpPr>
          <p:nvPr/>
        </p:nvCxnSpPr>
        <p:spPr>
          <a:xfrm>
            <a:off x="7160242" y="3380715"/>
            <a:ext cx="1176672" cy="1219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8" idx="7"/>
          </p:cNvCxnSpPr>
          <p:nvPr/>
        </p:nvCxnSpPr>
        <p:spPr>
          <a:xfrm flipH="1">
            <a:off x="6419664" y="4702544"/>
            <a:ext cx="1917250" cy="1049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297746" y="2913855"/>
                <a:ext cx="272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46" y="2913855"/>
                <a:ext cx="27276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449120" y="4215967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120" y="4215967"/>
                <a:ext cx="27808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9565" r="-8696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796004" y="5723642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004" y="5723642"/>
                <a:ext cx="27808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2222" r="-888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511001" y="5751949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001" y="5751949"/>
                <a:ext cx="27808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7391" r="-65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753373" y="4077467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373" y="4077467"/>
                <a:ext cx="27808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2222" r="-11111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7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/>
                  <a:t>若边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与结点无序偶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 smtClean="0"/>
                  <a:t>相关联，则称该边为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无向边</a:t>
                </a:r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r>
                  <a:rPr lang="zh-CN" altLang="en-US" b="1" dirty="0"/>
                  <a:t>若</a:t>
                </a:r>
                <a:r>
                  <a:rPr lang="zh-CN" altLang="en-US" b="1" dirty="0" smtClean="0"/>
                  <a:t>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b="1" dirty="0"/>
                  <a:t>与</a:t>
                </a:r>
                <a:r>
                  <a:rPr lang="zh-CN" altLang="en-US" b="1" dirty="0" smtClean="0"/>
                  <a:t>结点有序偶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dirty="0"/>
                  <a:t>相关联，则称该边</a:t>
                </a:r>
                <a:r>
                  <a:rPr lang="zh-CN" altLang="en-US" b="1" dirty="0" smtClean="0"/>
                  <a:t>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有向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边</a:t>
                </a:r>
                <a:r>
                  <a:rPr lang="zh-CN" altLang="en-US" b="1" dirty="0" smtClean="0"/>
                  <a:t>；其中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称为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起始结点</a:t>
                </a:r>
                <a:r>
                  <a:rPr lang="zh-CN" altLang="en-US" b="1" dirty="0" smtClean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/>
                  <a:t>称为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的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终止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结点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/>
                  <a:t>每一条</a:t>
                </a:r>
                <a:r>
                  <a:rPr lang="zh-CN" altLang="en-US" b="1" dirty="0" smtClean="0"/>
                  <a:t>边都是无向边的图称为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无向图</a:t>
                </a:r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r>
                  <a:rPr lang="zh-CN" altLang="en-US" b="1" dirty="0"/>
                  <a:t>每一条边</a:t>
                </a:r>
                <a:r>
                  <a:rPr lang="zh-CN" altLang="en-US" b="1" dirty="0" smtClean="0"/>
                  <a:t>都是有向</a:t>
                </a:r>
                <a:r>
                  <a:rPr lang="zh-CN" altLang="en-US" b="1" dirty="0"/>
                  <a:t>边的图</a:t>
                </a:r>
                <a:r>
                  <a:rPr lang="zh-CN" altLang="en-US" b="1" dirty="0" smtClean="0"/>
                  <a:t>称为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有向图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如果在图中一些边是有向边，另一些边是无向边，则称这个图是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混合图</a:t>
                </a:r>
                <a:r>
                  <a:rPr lang="zh-CN" altLang="en-US" b="1" dirty="0" smtClean="0"/>
                  <a:t>。</a:t>
                </a:r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0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b="1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6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(5)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∨⋯∨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CC00CC"/>
                    </a:solidFill>
                  </a:rPr>
                  <a:t>注：可达性矩阵亦可用</a:t>
                </a:r>
                <a:r>
                  <a:rPr lang="en-US" altLang="zh-CN" dirty="0" err="1" smtClean="0">
                    <a:solidFill>
                      <a:srgbClr val="CC00CC"/>
                    </a:solidFill>
                  </a:rPr>
                  <a:t>Warshall</a:t>
                </a:r>
                <a:r>
                  <a:rPr lang="zh-CN" altLang="en-US" dirty="0" smtClean="0">
                    <a:solidFill>
                      <a:srgbClr val="CC00CC"/>
                    </a:solidFill>
                  </a:rPr>
                  <a:t>算法计算</a:t>
                </a:r>
                <a:endParaRPr lang="zh-CN" altLang="en-US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1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2376264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7-3.3 </a:t>
                </a:r>
                <a:r>
                  <a:rPr lang="zh-CN" altLang="en-US" b="1" dirty="0" smtClean="0"/>
                  <a:t>给定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无向图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分别记为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的结点和边，则矩阵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，其中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若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关联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若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不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关联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zh-CN" altLang="en-US" b="1" dirty="0"/>
                  <a:t>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为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完全关联矩阵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2376264"/>
              </a:xfrm>
              <a:blipFill rotWithShape="0">
                <a:blip r:embed="rId2"/>
                <a:stretch>
                  <a:fillRect l="-1037" t="-2821" b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18755" y="4221088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15816" y="4221088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15816" y="5733256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18755" y="5733256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stCxn id="6" idx="4"/>
            <a:endCxn id="9" idx="0"/>
          </p:cNvCxnSpPr>
          <p:nvPr/>
        </p:nvCxnSpPr>
        <p:spPr>
          <a:xfrm>
            <a:off x="1188740" y="4348729"/>
            <a:ext cx="0" cy="13845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86764" y="4348728"/>
            <a:ext cx="0" cy="13845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8" idx="2"/>
          </p:cNvCxnSpPr>
          <p:nvPr/>
        </p:nvCxnSpPr>
        <p:spPr>
          <a:xfrm flipH="1" flipV="1">
            <a:off x="1258725" y="5797076"/>
            <a:ext cx="1657091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1"/>
          </p:cNvCxnSpPr>
          <p:nvPr/>
        </p:nvCxnSpPr>
        <p:spPr>
          <a:xfrm flipH="1" flipV="1">
            <a:off x="1258725" y="4284909"/>
            <a:ext cx="1677589" cy="14670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/>
          <p:cNvSpPr/>
          <p:nvPr/>
        </p:nvSpPr>
        <p:spPr>
          <a:xfrm>
            <a:off x="1198026" y="4013252"/>
            <a:ext cx="1738288" cy="415672"/>
          </a:xfrm>
          <a:prstGeom prst="arc">
            <a:avLst>
              <a:gd name="adj1" fmla="val 10841875"/>
              <a:gd name="adj2" fmla="val 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/>
          <p:nvPr/>
        </p:nvSpPr>
        <p:spPr>
          <a:xfrm rot="10800000">
            <a:off x="1225908" y="3997925"/>
            <a:ext cx="1738288" cy="415672"/>
          </a:xfrm>
          <a:prstGeom prst="arc">
            <a:avLst>
              <a:gd name="adj1" fmla="val 10841875"/>
              <a:gd name="adj2" fmla="val 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44849" y="5046342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472737" y="4612759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737" y="4612759"/>
                <a:ext cx="46769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863867" y="3699001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867" y="3699001"/>
                <a:ext cx="44666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110742" y="3918628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742" y="3918628"/>
                <a:ext cx="46769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751955" y="5797076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955" y="5797076"/>
                <a:ext cx="46769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26370" y="5857974"/>
                <a:ext cx="457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70" y="5857974"/>
                <a:ext cx="45781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85250" y="3980229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50" y="3980229"/>
                <a:ext cx="46237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906443" y="4696431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443" y="4696431"/>
                <a:ext cx="45198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896637" y="4091502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637" y="4091502"/>
                <a:ext cx="45198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2753" y="4881097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3" y="4881097"/>
                <a:ext cx="45198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564777" y="4740830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77" y="4740830"/>
                <a:ext cx="45198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736886" y="5733255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86" y="5733255"/>
                <a:ext cx="45198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343129"/>
                  </p:ext>
                </p:extLst>
              </p:nvPr>
            </p:nvGraphicFramePr>
            <p:xfrm>
              <a:off x="4167510" y="3787182"/>
              <a:ext cx="4436938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0514"/>
                    <a:gridCol w="576064"/>
                    <a:gridCol w="576064"/>
                    <a:gridCol w="648072"/>
                    <a:gridCol w="648072"/>
                    <a:gridCol w="720080"/>
                    <a:gridCol w="648072"/>
                  </a:tblGrid>
                  <a:tr h="18819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343129"/>
                  </p:ext>
                </p:extLst>
              </p:nvPr>
            </p:nvGraphicFramePr>
            <p:xfrm>
              <a:off x="4167510" y="3787182"/>
              <a:ext cx="4436938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0514"/>
                    <a:gridCol w="576064"/>
                    <a:gridCol w="576064"/>
                    <a:gridCol w="648072"/>
                    <a:gridCol w="648072"/>
                    <a:gridCol w="720080"/>
                    <a:gridCol w="64807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108421" t="-1667" r="-564211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210638" t="-1667" r="-470213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272897" t="-1667" r="-31308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376415" t="-1667" r="-21603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424370" t="-1667" r="-92437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588679" t="-1667" r="-3774" b="-5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980" t="-101667" r="-61862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980" t="-198361" r="-618627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980" t="-303333" r="-61862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980" t="-403333" r="-61862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980" t="-503333" r="-61862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1605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29600" cy="460851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CC00CC"/>
                    </a:solidFill>
                  </a:rPr>
                  <a:t>关联矩阵性质：</a:t>
                </a:r>
                <a:endParaRPr lang="en-US" altLang="zh-CN" b="1" dirty="0" smtClean="0">
                  <a:solidFill>
                    <a:srgbClr val="CC00CC"/>
                  </a:solidFill>
                </a:endParaRPr>
              </a:p>
              <a:p>
                <a:pPr lvl="1"/>
                <a:r>
                  <a:rPr lang="zh-CN" altLang="en-US" b="1" dirty="0"/>
                  <a:t>图</a:t>
                </a:r>
                <a:r>
                  <a:rPr lang="zh-CN" altLang="en-US" b="1" dirty="0" smtClean="0"/>
                  <a:t>中每一边关联两个结点，故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的每一列中只有两个</a:t>
                </a: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；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每</a:t>
                </a:r>
                <a:r>
                  <a:rPr lang="zh-CN" altLang="en-US" b="1" dirty="0" smtClean="0"/>
                  <a:t>一行中元素的和数是对应结点的度数；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一行</a:t>
                </a:r>
                <a:r>
                  <a:rPr lang="zh-CN" altLang="en-US" b="1" dirty="0" smtClean="0"/>
                  <a:t>中元素全为</a:t>
                </a:r>
                <a:r>
                  <a:rPr lang="en-US" altLang="zh-CN" b="1" dirty="0" smtClean="0"/>
                  <a:t>0</a:t>
                </a:r>
                <a:r>
                  <a:rPr lang="zh-CN" altLang="en-US" b="1" dirty="0" smtClean="0"/>
                  <a:t>，其对应的结点为孤立结点；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两</a:t>
                </a:r>
                <a:r>
                  <a:rPr lang="zh-CN" altLang="en-US" b="1" dirty="0" smtClean="0"/>
                  <a:t>个平行边其对应的两列相同；</a:t>
                </a:r>
                <a:endParaRPr lang="en-US" altLang="zh-CN" b="1" dirty="0" smtClean="0"/>
              </a:p>
              <a:p>
                <a:pPr lvl="1"/>
                <a:r>
                  <a:rPr lang="zh-CN" altLang="en-US" b="1" dirty="0"/>
                  <a:t>同一</a:t>
                </a:r>
                <a:r>
                  <a:rPr lang="zh-CN" altLang="en-US" b="1" dirty="0" smtClean="0"/>
                  <a:t>个图当结点或边的编序不同时，其对应的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仅有行序，列序的差别。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29600" cy="4608512"/>
              </a:xfrm>
              <a:blipFill rotWithShape="0">
                <a:blip r:embed="rId2"/>
                <a:stretch>
                  <a:fillRect l="-963" t="-1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8243064"/>
                  </p:ext>
                </p:extLst>
              </p:nvPr>
            </p:nvGraphicFramePr>
            <p:xfrm>
              <a:off x="2590800" y="4512358"/>
              <a:ext cx="4436938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0514"/>
                    <a:gridCol w="576064"/>
                    <a:gridCol w="576064"/>
                    <a:gridCol w="648072"/>
                    <a:gridCol w="648072"/>
                    <a:gridCol w="720080"/>
                    <a:gridCol w="648072"/>
                  </a:tblGrid>
                  <a:tr h="18819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8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8243064"/>
                  </p:ext>
                </p:extLst>
              </p:nvPr>
            </p:nvGraphicFramePr>
            <p:xfrm>
              <a:off x="2590800" y="4512358"/>
              <a:ext cx="4436938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0514"/>
                    <a:gridCol w="576064"/>
                    <a:gridCol w="576064"/>
                    <a:gridCol w="648072"/>
                    <a:gridCol w="648072"/>
                    <a:gridCol w="720080"/>
                    <a:gridCol w="64807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0638" t="-1667" r="-571277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8421" t="-1667" r="-465263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6415" t="-1667" r="-316981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72897" t="-1667" r="-214019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28814" t="-1667" r="-9406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88679" t="-1667" r="-4717" b="-5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61" t="-101667" r="-61862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61" t="-198361" r="-618627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61" t="-303333" r="-61862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61" t="-403333" r="-61862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61" t="-503333" r="-61862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31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7-3.4 </a:t>
                </a:r>
                <a:r>
                  <a:rPr lang="zh-CN" altLang="en-US" b="1" dirty="0" smtClean="0"/>
                  <a:t>给定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简单有向图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m:rPr>
                        <m:nor/>
                      </m:rP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zh-CN" altLang="en-US" b="1" dirty="0" smtClean="0"/>
                  <a:t>阶矩阵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，其中</a:t>
                </a:r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若</m:t>
                              </m:r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在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中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是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的</m:t>
                              </m:r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起点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若在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中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是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的终点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若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与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不关联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400050" lvl="1" indent="0">
                  <a:buNone/>
                </a:pPr>
                <a:r>
                  <a:rPr lang="zh-CN" altLang="en-US" b="1" dirty="0"/>
                  <a:t>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的完全关联矩阵</a:t>
                </a:r>
                <a:r>
                  <a:rPr lang="zh-CN" altLang="en-US" dirty="0" smtClean="0">
                    <a:solidFill>
                      <a:srgbClr val="CC00CC"/>
                    </a:solidFill>
                  </a:rPr>
                  <a:t>。</a:t>
                </a:r>
                <a:endParaRPr lang="zh-CN" altLang="en-US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7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11560" y="3212976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88740" y="1844824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699792" y="2708920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835696" y="3212976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131840" y="1844823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7" idx="3"/>
            <a:endCxn id="6" idx="0"/>
          </p:cNvCxnSpPr>
          <p:nvPr/>
        </p:nvCxnSpPr>
        <p:spPr>
          <a:xfrm flipH="1">
            <a:off x="681545" y="1953772"/>
            <a:ext cx="527693" cy="1259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4"/>
            <a:endCxn id="9" idx="1"/>
          </p:cNvCxnSpPr>
          <p:nvPr/>
        </p:nvCxnSpPr>
        <p:spPr>
          <a:xfrm>
            <a:off x="1258725" y="1972465"/>
            <a:ext cx="597469" cy="1259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5"/>
          </p:cNvCxnSpPr>
          <p:nvPr/>
        </p:nvCxnSpPr>
        <p:spPr>
          <a:xfrm>
            <a:off x="1308212" y="1953772"/>
            <a:ext cx="1406973" cy="7936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6"/>
          </p:cNvCxnSpPr>
          <p:nvPr/>
        </p:nvCxnSpPr>
        <p:spPr>
          <a:xfrm>
            <a:off x="1328710" y="1908645"/>
            <a:ext cx="1803130" cy="277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6"/>
            <a:endCxn id="9" idx="2"/>
          </p:cNvCxnSpPr>
          <p:nvPr/>
        </p:nvCxnSpPr>
        <p:spPr>
          <a:xfrm>
            <a:off x="751530" y="3276797"/>
            <a:ext cx="10841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8" idx="3"/>
          </p:cNvCxnSpPr>
          <p:nvPr/>
        </p:nvCxnSpPr>
        <p:spPr>
          <a:xfrm flipV="1">
            <a:off x="1975666" y="2817868"/>
            <a:ext cx="744624" cy="4194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0" idx="4"/>
          </p:cNvCxnSpPr>
          <p:nvPr/>
        </p:nvCxnSpPr>
        <p:spPr>
          <a:xfrm flipV="1">
            <a:off x="2820961" y="1972464"/>
            <a:ext cx="380864" cy="7364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188755" y="1904358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55" y="1904358"/>
                <a:ext cx="46769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77714" y="3276796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14" y="3276796"/>
                <a:ext cx="46769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671835" y="3351982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35" y="3351982"/>
                <a:ext cx="46769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631351" y="2811029"/>
                <a:ext cx="457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351" y="2811029"/>
                <a:ext cx="45781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96355" y="1560333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55" y="1560333"/>
                <a:ext cx="46237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45021" y="2362482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1" y="2362482"/>
                <a:ext cx="44666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218866" y="2963172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866" y="2963172"/>
                <a:ext cx="45198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991727" y="3262096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27" y="3262096"/>
                <a:ext cx="45198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257029" y="1538984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29" y="1538984"/>
                <a:ext cx="45198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544182" y="2450521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182" y="2450521"/>
                <a:ext cx="45198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2975834" y="2137985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834" y="2137985"/>
                <a:ext cx="45198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61165" y="2109918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165" y="2109918"/>
                <a:ext cx="45198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5913058"/>
                  </p:ext>
                </p:extLst>
              </p:nvPr>
            </p:nvGraphicFramePr>
            <p:xfrm>
              <a:off x="2536992" y="3610312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5913058"/>
                  </p:ext>
                </p:extLst>
              </p:nvPr>
            </p:nvGraphicFramePr>
            <p:xfrm>
              <a:off x="2536992" y="3610312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100800" t="-1639" r="-6040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200800" t="-1639" r="-5040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298413" t="-1639" r="-4000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401600" t="-1639" r="-3032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501600" t="-1639" r="-2032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601600" t="-1639" r="-1032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701600" t="-1639" r="-3200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800" t="-101639" r="-70400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800" t="-201639" r="-704000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800" t="-301639" r="-704000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800" t="-401639" r="-70400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800" t="-501639" r="-7040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77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26218"/>
            <a:ext cx="7775748" cy="1054224"/>
          </a:xfrm>
        </p:spPr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76120" y="1268760"/>
                <a:ext cx="7984312" cy="4392488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zh-CN" altLang="en-US" sz="2600" b="1" dirty="0" smtClean="0">
                    <a:solidFill>
                      <a:srgbClr val="CC00CC"/>
                    </a:solidFill>
                  </a:rPr>
                  <a:t>图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sz="2600" b="1" dirty="0" smtClean="0">
                    <a:solidFill>
                      <a:srgbClr val="CC00CC"/>
                    </a:solidFill>
                  </a:rPr>
                  <a:t>的完全关联矩阵中两个行相加定义如下</a:t>
                </a:r>
                <a:r>
                  <a:rPr lang="en-US" altLang="zh-CN" sz="2600" b="1" dirty="0" smtClean="0"/>
                  <a:t>:</a:t>
                </a:r>
              </a:p>
              <a:p>
                <a:pPr lvl="1" algn="just"/>
                <a:r>
                  <a:rPr lang="zh-CN" altLang="en-US" b="1" dirty="0" smtClean="0"/>
                  <a:t>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对应的行为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b="1" dirty="0" smtClean="0"/>
              </a:p>
              <a:p>
                <a:pPr lvl="1" algn="just"/>
                <a:r>
                  <a:rPr lang="zh-CN" altLang="en-US" b="1" dirty="0" smtClean="0"/>
                  <a:t>规定：对有向图是指对应分量的普通加法运算，对无向图是指对应分量的模</a:t>
                </a:r>
                <a:r>
                  <a:rPr lang="en-US" altLang="zh-CN" b="1" dirty="0" smtClean="0"/>
                  <a:t>2</a:t>
                </a:r>
                <a:r>
                  <a:rPr lang="zh-CN" altLang="en-US" b="1" dirty="0" smtClean="0"/>
                  <a:t>加法运算</a:t>
                </a:r>
                <a:r>
                  <a:rPr lang="zh-CN" altLang="en-US" b="1" dirty="0"/>
                  <a:t>（等价于数字逻辑中的</a:t>
                </a:r>
                <a:r>
                  <a:rPr lang="zh-CN" altLang="en-US" b="1" dirty="0" smtClean="0"/>
                  <a:t>异或运算不同</a:t>
                </a:r>
                <a:r>
                  <a:rPr lang="zh-CN" altLang="en-US" b="1" dirty="0"/>
                  <a:t>为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，相同为</a:t>
                </a:r>
                <a:r>
                  <a:rPr lang="en-US" altLang="zh-CN" b="1" dirty="0" smtClean="0"/>
                  <a:t>0</a:t>
                </a:r>
                <a:r>
                  <a:rPr lang="zh-CN" altLang="en-US" b="1" dirty="0" smtClean="0"/>
                  <a:t>），记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acc>
                      <m:accPr>
                        <m:chr m:val="⃗"/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b="1" dirty="0" smtClean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𝒊𝒓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𝒋𝒓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，说明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两者之中只有一个结点是边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的端点，将两个结点合并后的结点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仍是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/>
                  <a:t>的</a:t>
                </a:r>
                <a:r>
                  <a:rPr lang="zh-CN" altLang="en-US" b="1" dirty="0" smtClean="0"/>
                  <a:t>端点。</a:t>
                </a:r>
                <a:endParaRPr lang="en-US" altLang="zh-CN" b="1" dirty="0" smtClean="0"/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𝒊𝒓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𝒋𝒓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 smtClean="0"/>
                  <a:t>，则</a:t>
                </a:r>
                <a:endParaRPr lang="en-US" altLang="zh-CN" b="1" dirty="0" smtClean="0"/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都不是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/>
                  <a:t>的</a:t>
                </a:r>
                <a:r>
                  <a:rPr lang="zh-CN" altLang="en-US" b="1" dirty="0" smtClean="0"/>
                  <a:t>端点，那么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也不是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/>
                  <a:t>的</a:t>
                </a:r>
                <a:r>
                  <a:rPr lang="zh-CN" altLang="en-US" b="1" dirty="0" smtClean="0"/>
                  <a:t>端点；</a:t>
                </a:r>
                <a:endParaRPr lang="en-US" altLang="zh-CN" b="1" dirty="0" smtClean="0"/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都是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/>
                  <a:t>的端点，</a:t>
                </a:r>
                <a:r>
                  <a:rPr lang="zh-CN" altLang="en-US" b="1" dirty="0" smtClean="0"/>
                  <a:t>那么合并后在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 smtClean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的自回路，按规定应删去。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120" y="1268760"/>
                <a:ext cx="7984312" cy="4392488"/>
              </a:xfrm>
              <a:blipFill rotWithShape="0">
                <a:blip r:embed="rId2"/>
                <a:stretch>
                  <a:fillRect l="-992" t="-2358" r="-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100811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zh-CN" altLang="en-US" b="1" dirty="0" smtClean="0"/>
                  <a:t> 图</a:t>
                </a:r>
                <a:r>
                  <a:rPr lang="en-US" altLang="zh-CN" b="1" dirty="0" smtClean="0"/>
                  <a:t>7-3.7(a)</a:t>
                </a:r>
                <a:r>
                  <a:rPr lang="zh-CN" altLang="en-US" b="1" dirty="0" smtClean="0"/>
                  <a:t>中使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合并得到图</a:t>
                </a:r>
                <a:r>
                  <a:rPr lang="en-US" altLang="zh-CN" b="1" dirty="0" smtClean="0"/>
                  <a:t>7-3.7(b).</a:t>
                </a:r>
                <a:r>
                  <a:rPr lang="zh-CN" altLang="en-US" b="1" dirty="0" smtClean="0"/>
                  <a:t>其关联矩阵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′)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b="1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中将第</a:t>
                </a:r>
                <a:r>
                  <a:rPr lang="en-US" altLang="zh-CN" b="1" dirty="0" smtClean="0"/>
                  <a:t>4</a:t>
                </a:r>
                <a:r>
                  <a:rPr lang="zh-CN" altLang="en-US" b="1" dirty="0" smtClean="0"/>
                  <a:t>行加到第</a:t>
                </a:r>
                <a:r>
                  <a:rPr lang="en-US" altLang="zh-CN" b="1" dirty="0" smtClean="0"/>
                  <a:t>5</a:t>
                </a:r>
                <a:r>
                  <a:rPr lang="zh-CN" altLang="en-US" b="1" dirty="0" smtClean="0"/>
                  <a:t>行而得到。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1008112"/>
              </a:xfrm>
              <a:blipFill rotWithShape="0">
                <a:blip r:embed="rId2"/>
                <a:stretch>
                  <a:fillRect l="-1037" t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88734" y="2780928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7584" y="4438851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059832" y="4161153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39752" y="5333780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266242" y="2824103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>
            <a:stCxn id="32" idx="4"/>
            <a:endCxn id="33" idx="0"/>
          </p:cNvCxnSpPr>
          <p:nvPr/>
        </p:nvCxnSpPr>
        <p:spPr>
          <a:xfrm>
            <a:off x="558719" y="2908569"/>
            <a:ext cx="338850" cy="153028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35" idx="2"/>
          </p:cNvCxnSpPr>
          <p:nvPr/>
        </p:nvCxnSpPr>
        <p:spPr>
          <a:xfrm>
            <a:off x="937299" y="4568639"/>
            <a:ext cx="1402453" cy="8289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34" idx="2"/>
          </p:cNvCxnSpPr>
          <p:nvPr/>
        </p:nvCxnSpPr>
        <p:spPr>
          <a:xfrm flipV="1">
            <a:off x="967554" y="4224974"/>
            <a:ext cx="2092278" cy="25705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33" idx="7"/>
            <a:endCxn id="36" idx="3"/>
          </p:cNvCxnSpPr>
          <p:nvPr/>
        </p:nvCxnSpPr>
        <p:spPr>
          <a:xfrm flipV="1">
            <a:off x="947056" y="2933051"/>
            <a:ext cx="1339684" cy="152449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36" idx="2"/>
          </p:cNvCxnSpPr>
          <p:nvPr/>
        </p:nvCxnSpPr>
        <p:spPr>
          <a:xfrm>
            <a:off x="613168" y="2826113"/>
            <a:ext cx="1653074" cy="618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endCxn id="34" idx="0"/>
          </p:cNvCxnSpPr>
          <p:nvPr/>
        </p:nvCxnSpPr>
        <p:spPr>
          <a:xfrm>
            <a:off x="2373265" y="2951744"/>
            <a:ext cx="756552" cy="120940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34" idx="4"/>
            <a:endCxn id="35" idx="7"/>
          </p:cNvCxnSpPr>
          <p:nvPr/>
        </p:nvCxnSpPr>
        <p:spPr>
          <a:xfrm flipH="1">
            <a:off x="2459224" y="4288794"/>
            <a:ext cx="670593" cy="106367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499862" y="4336699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62" y="4336699"/>
                <a:ext cx="46769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195989" y="4224973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89" y="4224973"/>
                <a:ext cx="46769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245876" y="2561640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876" y="2561640"/>
                <a:ext cx="46769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6903" y="2519830"/>
                <a:ext cx="457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3" y="2519830"/>
                <a:ext cx="45781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2338250" y="5507643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250" y="5507643"/>
                <a:ext cx="46237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19318" y="3386011"/>
                <a:ext cx="3922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18" y="3386011"/>
                <a:ext cx="392278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1344916" y="3274544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16" y="3274544"/>
                <a:ext cx="45198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1059700" y="2446893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00" y="2446893"/>
                <a:ext cx="45198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1774235" y="3997002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235" y="3997002"/>
                <a:ext cx="45198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405924" y="4516984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24" y="4516984"/>
                <a:ext cx="45198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2590800" y="3164590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164590"/>
                <a:ext cx="45198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409373" y="4457339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373" y="4457339"/>
                <a:ext cx="451982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/>
          <p:cNvSpPr/>
          <p:nvPr/>
        </p:nvSpPr>
        <p:spPr>
          <a:xfrm>
            <a:off x="5084946" y="3146903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5364088" y="4809809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732240" y="2867151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625499" y="3754578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>
            <a:endCxn id="68" idx="0"/>
          </p:cNvCxnSpPr>
          <p:nvPr/>
        </p:nvCxnSpPr>
        <p:spPr>
          <a:xfrm>
            <a:off x="5188795" y="3274544"/>
            <a:ext cx="245278" cy="153526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endCxn id="68" idx="7"/>
          </p:cNvCxnSpPr>
          <p:nvPr/>
        </p:nvCxnSpPr>
        <p:spPr>
          <a:xfrm flipH="1">
            <a:off x="5483560" y="2994792"/>
            <a:ext cx="1300930" cy="183371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69" idx="2"/>
          </p:cNvCxnSpPr>
          <p:nvPr/>
        </p:nvCxnSpPr>
        <p:spPr>
          <a:xfrm flipH="1">
            <a:off x="5188796" y="2930972"/>
            <a:ext cx="1543444" cy="24442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70" idx="1"/>
            <a:endCxn id="69" idx="5"/>
          </p:cNvCxnSpPr>
          <p:nvPr/>
        </p:nvCxnSpPr>
        <p:spPr>
          <a:xfrm flipH="1" flipV="1">
            <a:off x="6851712" y="2976099"/>
            <a:ext cx="794285" cy="7971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70" idx="3"/>
            <a:endCxn id="68" idx="6"/>
          </p:cNvCxnSpPr>
          <p:nvPr/>
        </p:nvCxnSpPr>
        <p:spPr>
          <a:xfrm flipH="1">
            <a:off x="5504058" y="3863526"/>
            <a:ext cx="2141939" cy="101010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弧形 85"/>
          <p:cNvSpPr/>
          <p:nvPr/>
        </p:nvSpPr>
        <p:spPr>
          <a:xfrm rot="15439884">
            <a:off x="4560368" y="3503922"/>
            <a:ext cx="1766295" cy="1052684"/>
          </a:xfrm>
          <a:prstGeom prst="arc">
            <a:avLst>
              <a:gd name="adj1" fmla="val 11622347"/>
              <a:gd name="adj2" fmla="val 2083089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7703559" y="3863526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559" y="3863526"/>
                <a:ext cx="46237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6716010" y="2486145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010" y="2486145"/>
                <a:ext cx="467692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745569" y="2759147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9" y="2759147"/>
                <a:ext cx="467692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5159644" y="5027676"/>
                <a:ext cx="590867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4,5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44" y="5027676"/>
                <a:ext cx="590867" cy="38151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7100636" y="3026057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36" y="3026057"/>
                <a:ext cx="451982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5682043" y="2675873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43" y="2675873"/>
                <a:ext cx="451982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4416560" y="3754578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560" y="3754578"/>
                <a:ext cx="451982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5197833" y="3455233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833" y="3455233"/>
                <a:ext cx="451982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5949482" y="3417233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482" y="3417233"/>
                <a:ext cx="451982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1344916" y="4947432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16" y="4947432"/>
                <a:ext cx="451982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1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6087327"/>
                  </p:ext>
                </p:extLst>
              </p:nvPr>
            </p:nvGraphicFramePr>
            <p:xfrm>
              <a:off x="1188740" y="1331598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6087327"/>
                  </p:ext>
                </p:extLst>
              </p:nvPr>
            </p:nvGraphicFramePr>
            <p:xfrm>
              <a:off x="1188740" y="1331598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600" t="-1639" r="-604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600" t="-1639" r="-504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99206" t="-1639" r="-400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400" t="-1639" r="-3032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02400" t="-1639" r="-2032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02400" t="-1639" r="-1032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2400" t="-1639" r="-3200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00" t="-101639" r="-704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00" t="-201639" r="-704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00" t="-301639" r="-704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00" t="-401639" r="-704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00" t="-501639" r="-704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484935"/>
                  </p:ext>
                </p:extLst>
              </p:nvPr>
            </p:nvGraphicFramePr>
            <p:xfrm>
              <a:off x="1212265" y="4131310"/>
              <a:ext cx="6096000" cy="1861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484935"/>
                  </p:ext>
                </p:extLst>
              </p:nvPr>
            </p:nvGraphicFramePr>
            <p:xfrm>
              <a:off x="1212265" y="4131310"/>
              <a:ext cx="6096000" cy="1861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800" t="-1639" r="-6048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800" t="-1639" r="-5048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8413" t="-1639" r="-40079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1600" t="-1639" r="-304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1600" t="-1639" r="-204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01600" t="-1639" r="-104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1600" t="-1639" r="-4000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0" t="-101639" r="-7048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0" t="-198387" r="-704800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0" t="-303279" r="-70480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0" t="-396774" r="-704800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7200" y="2305618"/>
                <a:ext cx="6040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05618"/>
                <a:ext cx="60407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081" t="-2174" r="-1414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57200" y="4784903"/>
                <a:ext cx="653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784903"/>
                <a:ext cx="65325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477" t="-4444" r="-1308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7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40768"/>
                <a:ext cx="8892480" cy="100762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2</a:t>
                </a:r>
                <a:r>
                  <a:rPr lang="zh-CN" altLang="en-US" b="1" dirty="0" smtClean="0"/>
                  <a:t> 图</a:t>
                </a:r>
                <a:r>
                  <a:rPr lang="en-US" altLang="zh-CN" b="1" dirty="0" smtClean="0"/>
                  <a:t>7-3.8(a)</a:t>
                </a:r>
                <a:r>
                  <a:rPr lang="zh-CN" altLang="en-US" b="1" dirty="0" smtClean="0"/>
                  <a:t>合并结点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，删去自回路得图</a:t>
                </a:r>
                <a:r>
                  <a:rPr lang="en-US" altLang="zh-CN" b="1" dirty="0" smtClean="0"/>
                  <a:t>7-3.8(b).</a:t>
                </a:r>
                <a:r>
                  <a:rPr lang="zh-CN" altLang="en-US" b="1" dirty="0" smtClean="0"/>
                  <a:t>其关联矩阵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zh-CN" altLang="en-US" b="1" dirty="0" smtClean="0"/>
                  <a:t>是由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中将第</a:t>
                </a:r>
                <a:r>
                  <a:rPr lang="en-US" altLang="zh-CN" b="1" dirty="0" smtClean="0"/>
                  <a:t>2</a:t>
                </a:r>
                <a:r>
                  <a:rPr lang="zh-CN" altLang="en-US" b="1" dirty="0" smtClean="0"/>
                  <a:t>行加到第</a:t>
                </a:r>
                <a:r>
                  <a:rPr lang="en-US" altLang="zh-CN" b="1" dirty="0" smtClean="0"/>
                  <a:t>3</a:t>
                </a:r>
                <a:r>
                  <a:rPr lang="zh-CN" altLang="en-US" b="1" dirty="0" smtClean="0"/>
                  <a:t>行而得到得。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40768"/>
                <a:ext cx="8892480" cy="1007620"/>
              </a:xfrm>
              <a:blipFill rotWithShape="0">
                <a:blip r:embed="rId2"/>
                <a:stretch>
                  <a:fillRect l="-891" t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48770" y="4797152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87215" y="3789040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48770" y="2780928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843808" y="4797151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843808" y="2780927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635896" y="3789039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7" idx="0"/>
            <a:endCxn id="8" idx="3"/>
          </p:cNvCxnSpPr>
          <p:nvPr/>
        </p:nvCxnSpPr>
        <p:spPr>
          <a:xfrm flipV="1">
            <a:off x="457200" y="2889876"/>
            <a:ext cx="612068" cy="899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6"/>
            <a:endCxn id="10" idx="2"/>
          </p:cNvCxnSpPr>
          <p:nvPr/>
        </p:nvCxnSpPr>
        <p:spPr>
          <a:xfrm flipV="1">
            <a:off x="1188740" y="2844748"/>
            <a:ext cx="165506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5"/>
            <a:endCxn id="11" idx="1"/>
          </p:cNvCxnSpPr>
          <p:nvPr/>
        </p:nvCxnSpPr>
        <p:spPr>
          <a:xfrm>
            <a:off x="2963280" y="2889875"/>
            <a:ext cx="693114" cy="9178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6" idx="1"/>
          </p:cNvCxnSpPr>
          <p:nvPr/>
        </p:nvCxnSpPr>
        <p:spPr>
          <a:xfrm>
            <a:off x="444075" y="3904313"/>
            <a:ext cx="625193" cy="911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 flipV="1">
            <a:off x="1168242" y="4860972"/>
            <a:ext cx="1675566" cy="151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1" idx="4"/>
          </p:cNvCxnSpPr>
          <p:nvPr/>
        </p:nvCxnSpPr>
        <p:spPr>
          <a:xfrm flipV="1">
            <a:off x="2983778" y="3916680"/>
            <a:ext cx="722103" cy="9204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6" idx="0"/>
          </p:cNvCxnSpPr>
          <p:nvPr/>
        </p:nvCxnSpPr>
        <p:spPr>
          <a:xfrm>
            <a:off x="1118755" y="2932916"/>
            <a:ext cx="0" cy="18642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9" idx="0"/>
          </p:cNvCxnSpPr>
          <p:nvPr/>
        </p:nvCxnSpPr>
        <p:spPr>
          <a:xfrm>
            <a:off x="2913793" y="2908568"/>
            <a:ext cx="0" cy="18885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10" idx="3"/>
          </p:cNvCxnSpPr>
          <p:nvPr/>
        </p:nvCxnSpPr>
        <p:spPr>
          <a:xfrm flipV="1">
            <a:off x="1168242" y="2889875"/>
            <a:ext cx="1696064" cy="19072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729434" y="4932638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34" y="4932638"/>
                <a:ext cx="46769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63234" y="2443889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34" y="2443889"/>
                <a:ext cx="46769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570619" y="2398398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19" y="2398398"/>
                <a:ext cx="46769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861203" y="4885948"/>
                <a:ext cx="457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03" y="4885948"/>
                <a:ext cx="45781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9720" y="3877201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" y="3877201"/>
                <a:ext cx="46237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68925" y="3035160"/>
                <a:ext cx="3922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25" y="3035160"/>
                <a:ext cx="392278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682994" y="2443889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94" y="2443889"/>
                <a:ext cx="45198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21293" y="4132705"/>
                <a:ext cx="5399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" y="4132705"/>
                <a:ext cx="539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309837" y="4182806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837" y="4182806"/>
                <a:ext cx="45198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908985" y="4526342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85" y="4526342"/>
                <a:ext cx="45198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320898" y="3078959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98" y="3078959"/>
                <a:ext cx="45198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3644348" y="3789312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48" y="3789312"/>
                <a:ext cx="467692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12596" y="3445816"/>
                <a:ext cx="5399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6" y="3445816"/>
                <a:ext cx="539909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670037" y="3507869"/>
                <a:ext cx="5399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037" y="3507869"/>
                <a:ext cx="539909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560483" y="3631103"/>
                <a:ext cx="447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483" y="3631103"/>
                <a:ext cx="447174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椭圆 48"/>
          <p:cNvSpPr/>
          <p:nvPr/>
        </p:nvSpPr>
        <p:spPr>
          <a:xfrm>
            <a:off x="5745489" y="4981818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990155" y="2918515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540527" y="4981817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700177" y="2948301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454243" y="3040443"/>
            <a:ext cx="139970" cy="12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>
            <a:endCxn id="53" idx="2"/>
          </p:cNvCxnSpPr>
          <p:nvPr/>
        </p:nvCxnSpPr>
        <p:spPr>
          <a:xfrm>
            <a:off x="5112229" y="2994536"/>
            <a:ext cx="1587948" cy="175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53" idx="6"/>
            <a:endCxn id="54" idx="1"/>
          </p:cNvCxnSpPr>
          <p:nvPr/>
        </p:nvCxnSpPr>
        <p:spPr>
          <a:xfrm>
            <a:off x="6840147" y="3012122"/>
            <a:ext cx="1634594" cy="470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0" idx="5"/>
            <a:endCxn id="49" idx="1"/>
          </p:cNvCxnSpPr>
          <p:nvPr/>
        </p:nvCxnSpPr>
        <p:spPr>
          <a:xfrm>
            <a:off x="5109627" y="3027463"/>
            <a:ext cx="656360" cy="19730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52" idx="2"/>
          </p:cNvCxnSpPr>
          <p:nvPr/>
        </p:nvCxnSpPr>
        <p:spPr>
          <a:xfrm flipV="1">
            <a:off x="5864961" y="5045638"/>
            <a:ext cx="1675566" cy="151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52" idx="6"/>
            <a:endCxn id="54" idx="4"/>
          </p:cNvCxnSpPr>
          <p:nvPr/>
        </p:nvCxnSpPr>
        <p:spPr>
          <a:xfrm flipV="1">
            <a:off x="7680497" y="3168084"/>
            <a:ext cx="843731" cy="18775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53" idx="4"/>
            <a:endCxn id="52" idx="0"/>
          </p:cNvCxnSpPr>
          <p:nvPr/>
        </p:nvCxnSpPr>
        <p:spPr>
          <a:xfrm>
            <a:off x="6770162" y="3075942"/>
            <a:ext cx="840350" cy="19058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9" idx="7"/>
            <a:endCxn id="53" idx="3"/>
          </p:cNvCxnSpPr>
          <p:nvPr/>
        </p:nvCxnSpPr>
        <p:spPr>
          <a:xfrm flipV="1">
            <a:off x="5864961" y="3057249"/>
            <a:ext cx="855714" cy="19432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7426153" y="5117304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153" y="5117304"/>
                <a:ext cx="467692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606294" y="2628999"/>
                <a:ext cx="600742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94" y="2628999"/>
                <a:ext cx="600742" cy="38151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5557922" y="5070614"/>
                <a:ext cx="457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922" y="5070614"/>
                <a:ext cx="457818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4687088" y="2844747"/>
                <a:ext cx="462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88" y="2844747"/>
                <a:ext cx="462370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5825389" y="2627081"/>
                <a:ext cx="3922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389" y="2627081"/>
                <a:ext cx="392278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5049107" y="3860275"/>
                <a:ext cx="5182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07" y="3860275"/>
                <a:ext cx="518278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7941380" y="4229607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380" y="4229607"/>
                <a:ext cx="451982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6605704" y="4711008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4" y="4711008"/>
                <a:ext cx="451982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7512941" y="2649721"/>
                <a:ext cx="451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941" y="2649721"/>
                <a:ext cx="451982" cy="36933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8408533" y="2744278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533" y="2744278"/>
                <a:ext cx="467692" cy="369332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5625088" y="3476411"/>
                <a:ext cx="5399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88" y="3476411"/>
                <a:ext cx="539909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366756" y="3692535"/>
                <a:ext cx="5399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756" y="3692535"/>
                <a:ext cx="539909" cy="369332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7257202" y="3815769"/>
                <a:ext cx="447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02" y="3815769"/>
                <a:ext cx="447174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曲线连接符 88"/>
          <p:cNvCxnSpPr>
            <a:stCxn id="53" idx="2"/>
            <a:endCxn id="49" idx="0"/>
          </p:cNvCxnSpPr>
          <p:nvPr/>
        </p:nvCxnSpPr>
        <p:spPr>
          <a:xfrm rot="10800000" flipV="1">
            <a:off x="5815475" y="3012122"/>
            <a:ext cx="884703" cy="196969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1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32855" y="188700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661962" y="2451732"/>
            <a:ext cx="668210" cy="5971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501065" y="299064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646197" y="121784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334399" y="163065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261833" y="2319054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6" idx="4"/>
          </p:cNvCxnSpPr>
          <p:nvPr/>
        </p:nvCxnSpPr>
        <p:spPr>
          <a:xfrm>
            <a:off x="905421" y="2031022"/>
            <a:ext cx="647929" cy="100180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6"/>
            <a:endCxn id="11" idx="1"/>
          </p:cNvCxnSpPr>
          <p:nvPr/>
        </p:nvCxnSpPr>
        <p:spPr>
          <a:xfrm>
            <a:off x="977987" y="1959014"/>
            <a:ext cx="1305100" cy="38113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9" idx="3"/>
          </p:cNvCxnSpPr>
          <p:nvPr/>
        </p:nvCxnSpPr>
        <p:spPr>
          <a:xfrm flipH="1">
            <a:off x="971600" y="1340768"/>
            <a:ext cx="695851" cy="5884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682100" y="897004"/>
                <a:ext cx="462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00" y="897004"/>
                <a:ext cx="462371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49363" y="1667539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3" y="1667539"/>
                <a:ext cx="46769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082485" y="2983608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85" y="2983608"/>
                <a:ext cx="46769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245685" y="2448387"/>
                <a:ext cx="457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85" y="2448387"/>
                <a:ext cx="45781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283087" y="1675591"/>
                <a:ext cx="467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087" y="1675591"/>
                <a:ext cx="46769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/>
          <p:cNvSpPr/>
          <p:nvPr/>
        </p:nvSpPr>
        <p:spPr>
          <a:xfrm>
            <a:off x="760289" y="4234591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573631" y="356542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189267" y="4666639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549532" y="5323803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31" idx="3"/>
            <a:endCxn id="30" idx="6"/>
          </p:cNvCxnSpPr>
          <p:nvPr/>
        </p:nvCxnSpPr>
        <p:spPr>
          <a:xfrm flipH="1">
            <a:off x="905421" y="3688353"/>
            <a:ext cx="689464" cy="618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0" idx="5"/>
            <a:endCxn id="34" idx="1"/>
          </p:cNvCxnSpPr>
          <p:nvPr/>
        </p:nvCxnSpPr>
        <p:spPr>
          <a:xfrm>
            <a:off x="884167" y="4357516"/>
            <a:ext cx="686619" cy="9873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715618" y="3691560"/>
            <a:ext cx="564324" cy="9782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2" idx="2"/>
            <a:endCxn id="30" idx="6"/>
          </p:cNvCxnSpPr>
          <p:nvPr/>
        </p:nvCxnSpPr>
        <p:spPr>
          <a:xfrm flipH="1" flipV="1">
            <a:off x="905421" y="4306599"/>
            <a:ext cx="1283846" cy="4320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4" idx="0"/>
            <a:endCxn id="31" idx="4"/>
          </p:cNvCxnSpPr>
          <p:nvPr/>
        </p:nvCxnSpPr>
        <p:spPr>
          <a:xfrm flipV="1">
            <a:off x="1622098" y="3709444"/>
            <a:ext cx="24099" cy="16143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49363" y="4234591"/>
                <a:ext cx="364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3" y="4234591"/>
                <a:ext cx="364166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3333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745976" y="3479260"/>
                <a:ext cx="364166" cy="378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76" y="3479260"/>
                <a:ext cx="364166" cy="378180"/>
              </a:xfrm>
              <a:prstGeom prst="rect">
                <a:avLst/>
              </a:prstGeom>
              <a:blipFill rotWithShape="0">
                <a:blip r:embed="rId8"/>
                <a:stretch>
                  <a:fillRect r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1631901" y="5312519"/>
                <a:ext cx="364166" cy="378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01" y="5312519"/>
                <a:ext cx="364166" cy="378180"/>
              </a:xfrm>
              <a:prstGeom prst="rect">
                <a:avLst/>
              </a:prstGeom>
              <a:blipFill rotWithShape="0">
                <a:blip r:embed="rId9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2180791" y="4813481"/>
                <a:ext cx="364166" cy="378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91" y="4813481"/>
                <a:ext cx="364166" cy="3781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2863369" y="1466895"/>
                <a:ext cx="6235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,{</m:t>
                          </m:r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,(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e>
                      </m:d>
                    </m:oMath>
                  </m:oMathPara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369" y="1466895"/>
                <a:ext cx="6235425" cy="615553"/>
              </a:xfrm>
              <a:prstGeom prst="rect">
                <a:avLst/>
              </a:prstGeom>
              <a:blipFill rotWithShape="0">
                <a:blip r:embed="rId11"/>
                <a:stretch>
                  <a:fillRect b="-16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2349363" y="3865102"/>
                <a:ext cx="6678047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,{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</a:endParaRP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63" y="3865102"/>
                <a:ext cx="6678047" cy="89255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62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57200" y="2305618"/>
                <a:ext cx="6040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05618"/>
                <a:ext cx="604076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8081" t="-2174" r="-1414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7200" y="4784903"/>
                <a:ext cx="653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784903"/>
                <a:ext cx="65325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477" t="-4444" r="-1308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79695"/>
                  </p:ext>
                </p:extLst>
              </p:nvPr>
            </p:nvGraphicFramePr>
            <p:xfrm>
              <a:off x="1517187" y="1121252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79695"/>
                  </p:ext>
                </p:extLst>
              </p:nvPr>
            </p:nvGraphicFramePr>
            <p:xfrm>
              <a:off x="1517187" y="1121252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00" t="-1639" r="-806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000" t="-1639" r="-706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1000" t="-1639" r="-606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7030" t="-1639" r="-500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2000" t="-1639" r="-405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02000" t="-1639" r="-305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2000" t="-1639" r="-205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02000" t="-1639" r="-105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02000" t="-1639" r="-5000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101639" r="-906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201639" r="-906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301639" r="-906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401639" r="-906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501639" r="-906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601639" r="-906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33912"/>
                  </p:ext>
                </p:extLst>
              </p:nvPr>
            </p:nvGraphicFramePr>
            <p:xfrm>
              <a:off x="1524000" y="3959848"/>
              <a:ext cx="6096000" cy="22320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33912"/>
                  </p:ext>
                </p:extLst>
              </p:nvPr>
            </p:nvGraphicFramePr>
            <p:xfrm>
              <a:off x="1524000" y="3959848"/>
              <a:ext cx="6096000" cy="22320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2000" t="-1639" r="-805000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2000" t="-1639" r="-705000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2000" t="-1639" r="-605000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2000" t="-1639" r="-505000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02000" t="-1639" r="-405000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02000" t="-1639" r="-305000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2000" t="-1639" r="-205000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802000" t="-1639" r="-105000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902000" t="-1639" r="-5000" b="-5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" t="-101639" r="-905000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" t="-198387" r="-905000" b="-3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" t="-303279" r="-905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" t="-403279" r="-905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" t="-503279" r="-905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08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7-3.2 </a:t>
                </a:r>
                <a:r>
                  <a:rPr lang="zh-CN" altLang="en-US" b="1" dirty="0" smtClean="0"/>
                  <a:t>如果一个连通图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个结点，则其完全关联矩阵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1" dirty="0" smtClean="0"/>
                  <a:t>秩为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𝒓𝒂𝒏𝒌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3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计算例</a:t>
                </a:r>
                <a:r>
                  <a:rPr lang="en-US" altLang="zh-CN" b="1" dirty="0"/>
                  <a:t>1</a:t>
                </a:r>
                <a:r>
                  <a:rPr lang="zh-CN" altLang="en-US" b="1" dirty="0" smtClean="0"/>
                  <a:t>中其对应的完全关联矩阵的秩数。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685792"/>
                  </p:ext>
                </p:extLst>
              </p:nvPr>
            </p:nvGraphicFramePr>
            <p:xfrm>
              <a:off x="1763688" y="2815255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685792"/>
                  </p:ext>
                </p:extLst>
              </p:nvPr>
            </p:nvGraphicFramePr>
            <p:xfrm>
              <a:off x="1763688" y="2815255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  <a:gridCol w="762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800" t="-1639" r="-604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800" t="-1639" r="-504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8413" t="-1639" r="-4000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1600" t="-1639" r="-3032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1600" t="-1639" r="-2032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01600" t="-1639" r="-103200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1600" t="-1639" r="-3200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0" t="-101639" r="-704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0" t="-201639" r="-704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0" t="-301639" r="-7040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0" t="-401639" r="-704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00" t="-501639" r="-704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52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52</a:t>
            </a:fld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219627" y="2049384"/>
            <a:ext cx="1200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481653" y="1363234"/>
                <a:ext cx="2580514" cy="1268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53" y="1363234"/>
                <a:ext cx="2580514" cy="12682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219627" y="1689344"/>
                <a:ext cx="1200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(1)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altLang="zh-CN" b="1" dirty="0" smtClean="0"/>
                  <a:t>(5)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627" y="1689344"/>
                <a:ext cx="1200472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>
            <a:off x="312127" y="2040092"/>
            <a:ext cx="1200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574153" y="1353942"/>
                <a:ext cx="2580514" cy="1268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153" y="1353942"/>
                <a:ext cx="2580514" cy="12682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12127" y="1680052"/>
                <a:ext cx="1200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(4)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altLang="zh-CN" b="1" dirty="0" smtClean="0"/>
                  <a:t>(1)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27" y="1680052"/>
                <a:ext cx="120047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312127" y="3717643"/>
            <a:ext cx="1200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574153" y="3031493"/>
                <a:ext cx="2580514" cy="1268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153" y="3031493"/>
                <a:ext cx="2580514" cy="12682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12127" y="3357603"/>
                <a:ext cx="1200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(2)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altLang="zh-CN" b="1" dirty="0" smtClean="0"/>
                  <a:t>(3)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27" y="3357603"/>
                <a:ext cx="120047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154667" y="3188784"/>
                <a:ext cx="1200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(2)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altLang="zh-CN" b="1" dirty="0" smtClean="0"/>
                  <a:t>(5)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67" y="3188784"/>
                <a:ext cx="1200472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>
            <a:off x="4154667" y="3558116"/>
            <a:ext cx="1200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478803" y="2923968"/>
                <a:ext cx="2580514" cy="1268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03" y="2923968"/>
                <a:ext cx="2580514" cy="12682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/>
        </p:nvCxnSpPr>
        <p:spPr>
          <a:xfrm>
            <a:off x="323528" y="5589240"/>
            <a:ext cx="1200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639113" y="4795749"/>
                <a:ext cx="2580514" cy="1268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13" y="4795749"/>
                <a:ext cx="2580514" cy="12682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7505" y="5245231"/>
                <a:ext cx="15316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)列↔</m:t>
                    </m:r>
                  </m:oMath>
                </a14:m>
                <a:r>
                  <a:rPr lang="en-US" altLang="zh-CN" b="1" dirty="0" smtClean="0"/>
                  <a:t>(4)</a:t>
                </a:r>
                <a:r>
                  <a:rPr lang="zh-CN" altLang="en-US" b="1" dirty="0" smtClean="0"/>
                  <a:t>列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5245231"/>
                <a:ext cx="153160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797" t="-13115" r="-2390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278331" y="5089641"/>
                <a:ext cx="1200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(3)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altLang="zh-CN" b="1" dirty="0" smtClean="0"/>
                  <a:t>(5)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31" y="5089641"/>
                <a:ext cx="120047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/>
          <p:cNvCxnSpPr/>
          <p:nvPr/>
        </p:nvCxnSpPr>
        <p:spPr>
          <a:xfrm>
            <a:off x="4278331" y="5458973"/>
            <a:ext cx="1200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5730323" y="4657921"/>
                <a:ext cx="2580514" cy="1268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23" y="4657921"/>
                <a:ext cx="2580514" cy="126829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53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7-3 </a:t>
            </a:r>
            <a:r>
              <a:rPr lang="zh-CN" altLang="en-US" dirty="0"/>
              <a:t>图的矩阵表示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3645024"/>
                <a:ext cx="8229600" cy="2304256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推论：</a:t>
                </a:r>
                <a:r>
                  <a:rPr lang="zh-CN" altLang="en-US" b="1" dirty="0" smtClean="0"/>
                  <a:t>设图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个结点，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b="1" dirty="0" smtClean="0"/>
                  <a:t>个最大连通子图，则图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完全关联矩阵的秩为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altLang="zh-CN" b="1" dirty="0" smtClean="0"/>
                  <a:t>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3645024"/>
                <a:ext cx="8229600" cy="2304256"/>
              </a:xfrm>
              <a:blipFill rotWithShape="0">
                <a:blip r:embed="rId2"/>
                <a:stretch>
                  <a:fillRect l="-1037" t="-2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53</a:t>
            </a:fld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611559" y="2277047"/>
            <a:ext cx="1200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95536" y="1933038"/>
                <a:ext cx="15316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)列↔</m:t>
                    </m:r>
                  </m:oMath>
                </a14:m>
                <a:r>
                  <a:rPr lang="en-US" altLang="zh-CN" b="1" dirty="0" smtClean="0"/>
                  <a:t>(6)</a:t>
                </a:r>
                <a:r>
                  <a:rPr lang="zh-CN" altLang="en-US" b="1" dirty="0" smtClean="0"/>
                  <a:t>列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933038"/>
                <a:ext cx="15316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7" t="-13115" r="-2390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566362" y="1777448"/>
                <a:ext cx="1200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/>
                  <a:t>(4)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altLang="zh-CN" b="1" dirty="0" smtClean="0"/>
                  <a:t>(5)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362" y="1777448"/>
                <a:ext cx="120047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>
            <a:off x="4566362" y="2146780"/>
            <a:ext cx="1200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013898" y="1512632"/>
                <a:ext cx="2580514" cy="1268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898" y="1512632"/>
                <a:ext cx="2580514" cy="12682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766834" y="1429752"/>
                <a:ext cx="2580514" cy="1268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34" y="1429752"/>
                <a:ext cx="2580514" cy="12682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6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理解并掌握基本概念：邻接矩阵，可达矩阵，完全关联矩阵，关联矩阵的性质及秩的求解；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掌握由邻接矩阵求解路，可达矩阵的求解，完全关联矩阵的求解。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54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5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P300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7-3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(1)(3)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(4)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55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4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504056"/>
          </a:xfrm>
        </p:spPr>
        <p:txBody>
          <a:bodyPr/>
          <a:lstStyle/>
          <a:p>
            <a:r>
              <a:rPr lang="zh-CN" altLang="en-US" b="1" dirty="0" smtClean="0"/>
              <a:t>哥尼斯堡七桥问题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56</a:t>
            </a:fld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1331640" y="2644185"/>
            <a:ext cx="5920033" cy="311931"/>
          </a:xfrm>
          <a:custGeom>
            <a:avLst/>
            <a:gdLst>
              <a:gd name="connsiteX0" fmla="*/ 0 w 5920033"/>
              <a:gd name="connsiteY0" fmla="*/ 236298 h 311931"/>
              <a:gd name="connsiteX1" fmla="*/ 876693 w 5920033"/>
              <a:gd name="connsiteY1" fmla="*/ 627 h 311931"/>
              <a:gd name="connsiteX2" fmla="*/ 1715678 w 5920033"/>
              <a:gd name="connsiteY2" fmla="*/ 170310 h 311931"/>
              <a:gd name="connsiteX3" fmla="*/ 2450969 w 5920033"/>
              <a:gd name="connsiteY3" fmla="*/ 264578 h 311931"/>
              <a:gd name="connsiteX4" fmla="*/ 3497344 w 5920033"/>
              <a:gd name="connsiteY4" fmla="*/ 76042 h 311931"/>
              <a:gd name="connsiteX5" fmla="*/ 5326144 w 5920033"/>
              <a:gd name="connsiteY5" fmla="*/ 274005 h 311931"/>
              <a:gd name="connsiteX6" fmla="*/ 5920033 w 5920033"/>
              <a:gd name="connsiteY6" fmla="*/ 311712 h 31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0033" h="311931">
                <a:moveTo>
                  <a:pt x="0" y="236298"/>
                </a:moveTo>
                <a:cubicBezTo>
                  <a:pt x="295373" y="123961"/>
                  <a:pt x="590747" y="11625"/>
                  <a:pt x="876693" y="627"/>
                </a:cubicBezTo>
                <a:cubicBezTo>
                  <a:pt x="1162639" y="-10371"/>
                  <a:pt x="1453299" y="126318"/>
                  <a:pt x="1715678" y="170310"/>
                </a:cubicBezTo>
                <a:cubicBezTo>
                  <a:pt x="1978057" y="214302"/>
                  <a:pt x="2154025" y="280289"/>
                  <a:pt x="2450969" y="264578"/>
                </a:cubicBezTo>
                <a:cubicBezTo>
                  <a:pt x="2747913" y="248867"/>
                  <a:pt x="3018148" y="74471"/>
                  <a:pt x="3497344" y="76042"/>
                </a:cubicBezTo>
                <a:cubicBezTo>
                  <a:pt x="3976540" y="77613"/>
                  <a:pt x="4922363" y="234727"/>
                  <a:pt x="5326144" y="274005"/>
                </a:cubicBezTo>
                <a:cubicBezTo>
                  <a:pt x="5729926" y="313283"/>
                  <a:pt x="5824979" y="312497"/>
                  <a:pt x="5920033" y="3117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10800000">
            <a:off x="1331639" y="4789110"/>
            <a:ext cx="5920033" cy="311931"/>
          </a:xfrm>
          <a:custGeom>
            <a:avLst/>
            <a:gdLst>
              <a:gd name="connsiteX0" fmla="*/ 0 w 5920033"/>
              <a:gd name="connsiteY0" fmla="*/ 236298 h 311931"/>
              <a:gd name="connsiteX1" fmla="*/ 876693 w 5920033"/>
              <a:gd name="connsiteY1" fmla="*/ 627 h 311931"/>
              <a:gd name="connsiteX2" fmla="*/ 1715678 w 5920033"/>
              <a:gd name="connsiteY2" fmla="*/ 170310 h 311931"/>
              <a:gd name="connsiteX3" fmla="*/ 2450969 w 5920033"/>
              <a:gd name="connsiteY3" fmla="*/ 264578 h 311931"/>
              <a:gd name="connsiteX4" fmla="*/ 3497344 w 5920033"/>
              <a:gd name="connsiteY4" fmla="*/ 76042 h 311931"/>
              <a:gd name="connsiteX5" fmla="*/ 5326144 w 5920033"/>
              <a:gd name="connsiteY5" fmla="*/ 274005 h 311931"/>
              <a:gd name="connsiteX6" fmla="*/ 5920033 w 5920033"/>
              <a:gd name="connsiteY6" fmla="*/ 311712 h 31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0033" h="311931">
                <a:moveTo>
                  <a:pt x="0" y="236298"/>
                </a:moveTo>
                <a:cubicBezTo>
                  <a:pt x="295373" y="123961"/>
                  <a:pt x="590747" y="11625"/>
                  <a:pt x="876693" y="627"/>
                </a:cubicBezTo>
                <a:cubicBezTo>
                  <a:pt x="1162639" y="-10371"/>
                  <a:pt x="1453299" y="126318"/>
                  <a:pt x="1715678" y="170310"/>
                </a:cubicBezTo>
                <a:cubicBezTo>
                  <a:pt x="1978057" y="214302"/>
                  <a:pt x="2154025" y="280289"/>
                  <a:pt x="2450969" y="264578"/>
                </a:cubicBezTo>
                <a:cubicBezTo>
                  <a:pt x="2747913" y="248867"/>
                  <a:pt x="3018148" y="74471"/>
                  <a:pt x="3497344" y="76042"/>
                </a:cubicBezTo>
                <a:cubicBezTo>
                  <a:pt x="3976540" y="77613"/>
                  <a:pt x="4922363" y="234727"/>
                  <a:pt x="5326144" y="274005"/>
                </a:cubicBezTo>
                <a:cubicBezTo>
                  <a:pt x="5729926" y="313283"/>
                  <a:pt x="5824979" y="312497"/>
                  <a:pt x="5920033" y="3117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954706" y="3300318"/>
            <a:ext cx="1823864" cy="11715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A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4847838" y="3219848"/>
            <a:ext cx="2073897" cy="1569262"/>
          </a:xfrm>
          <a:custGeom>
            <a:avLst/>
            <a:gdLst>
              <a:gd name="connsiteX0" fmla="*/ 1564860 w 1564860"/>
              <a:gd name="connsiteY0" fmla="*/ 0 h 1310325"/>
              <a:gd name="connsiteX1" fmla="*/ 10 w 1564860"/>
              <a:gd name="connsiteY1" fmla="*/ 527901 h 1310325"/>
              <a:gd name="connsiteX2" fmla="*/ 1536579 w 1564860"/>
              <a:gd name="connsiteY2" fmla="*/ 1310325 h 1310325"/>
              <a:gd name="connsiteX3" fmla="*/ 1536579 w 1564860"/>
              <a:gd name="connsiteY3" fmla="*/ 1310325 h 1310325"/>
              <a:gd name="connsiteX4" fmla="*/ 1536579 w 1564860"/>
              <a:gd name="connsiteY4" fmla="*/ 1310325 h 131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860" h="1310325">
                <a:moveTo>
                  <a:pt x="1564860" y="0"/>
                </a:moveTo>
                <a:cubicBezTo>
                  <a:pt x="784791" y="154757"/>
                  <a:pt x="4723" y="309514"/>
                  <a:pt x="10" y="527901"/>
                </a:cubicBezTo>
                <a:cubicBezTo>
                  <a:pt x="-4703" y="746288"/>
                  <a:pt x="1536579" y="1310325"/>
                  <a:pt x="1536579" y="1310325"/>
                </a:cubicBezTo>
                <a:lnTo>
                  <a:pt x="1536579" y="1310325"/>
                </a:lnTo>
                <a:lnTo>
                  <a:pt x="1536579" y="131032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972306" y="3689049"/>
            <a:ext cx="44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B</a:t>
            </a:r>
            <a:endParaRPr lang="zh-CN" altLang="en-US" sz="2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430007" y="2017298"/>
            <a:ext cx="44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</a:t>
            </a:r>
            <a:endParaRPr lang="zh-CN" altLang="en-US" sz="2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301082" y="5205476"/>
            <a:ext cx="44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D</a:t>
            </a:r>
            <a:endParaRPr lang="zh-CN" altLang="en-US" sz="2800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2489272" y="2380052"/>
            <a:ext cx="288032" cy="112651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138910" y="2471681"/>
            <a:ext cx="288032" cy="112651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096599" y="4082595"/>
            <a:ext cx="149520" cy="1078866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414512" y="4127820"/>
            <a:ext cx="149520" cy="1078866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311136" y="4189187"/>
            <a:ext cx="251789" cy="103414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446240" y="2542501"/>
            <a:ext cx="149859" cy="1028332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3116303" y="2461981"/>
            <a:ext cx="149859" cy="1028332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774967" y="2600038"/>
            <a:ext cx="219637" cy="1011350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993223" y="4246445"/>
            <a:ext cx="251789" cy="103414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36096" y="2652860"/>
            <a:ext cx="219637" cy="1011350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5545914" y="4161578"/>
            <a:ext cx="229053" cy="107207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884785" y="4161578"/>
            <a:ext cx="229053" cy="107207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3568706" y="4005539"/>
            <a:ext cx="1494777" cy="33065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3585562" y="3655984"/>
            <a:ext cx="1494777" cy="33065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4207629" y="2229158"/>
            <a:ext cx="186906" cy="2009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058106" y="3751084"/>
            <a:ext cx="186906" cy="2009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733352" y="3825507"/>
            <a:ext cx="186906" cy="2009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138516" y="5233656"/>
            <a:ext cx="186906" cy="2009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>
            <a:stCxn id="48" idx="6"/>
            <a:endCxn id="49" idx="2"/>
          </p:cNvCxnSpPr>
          <p:nvPr/>
        </p:nvCxnSpPr>
        <p:spPr>
          <a:xfrm>
            <a:off x="3245012" y="3851538"/>
            <a:ext cx="2488340" cy="744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49" idx="1"/>
          </p:cNvCxnSpPr>
          <p:nvPr/>
        </p:nvCxnSpPr>
        <p:spPr>
          <a:xfrm>
            <a:off x="4364917" y="2409698"/>
            <a:ext cx="1395807" cy="14452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endCxn id="49" idx="3"/>
          </p:cNvCxnSpPr>
          <p:nvPr/>
        </p:nvCxnSpPr>
        <p:spPr>
          <a:xfrm flipV="1">
            <a:off x="4319047" y="3996993"/>
            <a:ext cx="1441677" cy="12892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弧形 56"/>
          <p:cNvSpPr/>
          <p:nvPr/>
        </p:nvSpPr>
        <p:spPr>
          <a:xfrm rot="2145262">
            <a:off x="3376613" y="2205063"/>
            <a:ext cx="632017" cy="1777938"/>
          </a:xfrm>
          <a:prstGeom prst="arc">
            <a:avLst>
              <a:gd name="adj1" fmla="val 16200000"/>
              <a:gd name="adj2" fmla="val 507336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/>
          <p:nvPr/>
        </p:nvSpPr>
        <p:spPr>
          <a:xfrm rot="13315012">
            <a:off x="3400354" y="2204966"/>
            <a:ext cx="632017" cy="1777938"/>
          </a:xfrm>
          <a:prstGeom prst="arc">
            <a:avLst>
              <a:gd name="adj1" fmla="val 16200000"/>
              <a:gd name="adj2" fmla="val 507336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弧形 58"/>
          <p:cNvSpPr/>
          <p:nvPr/>
        </p:nvSpPr>
        <p:spPr>
          <a:xfrm rot="8874085">
            <a:off x="3331510" y="3721077"/>
            <a:ext cx="632017" cy="1777938"/>
          </a:xfrm>
          <a:prstGeom prst="arc">
            <a:avLst>
              <a:gd name="adj1" fmla="val 16200000"/>
              <a:gd name="adj2" fmla="val 507336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弧形 59"/>
          <p:cNvSpPr/>
          <p:nvPr/>
        </p:nvSpPr>
        <p:spPr>
          <a:xfrm rot="19759420">
            <a:off x="3331509" y="3767264"/>
            <a:ext cx="632017" cy="1777938"/>
          </a:xfrm>
          <a:prstGeom prst="arc">
            <a:avLst>
              <a:gd name="adj1" fmla="val 16200000"/>
              <a:gd name="adj2" fmla="val 507336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4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7-4 </a:t>
            </a:r>
            <a:r>
              <a:rPr lang="zh-CN" altLang="en-US" dirty="0" smtClean="0"/>
              <a:t>欧拉图与汉密尔顿图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7-4.1 </a:t>
                </a:r>
                <a:r>
                  <a:rPr lang="zh-CN" altLang="en-US" b="1" dirty="0" smtClean="0"/>
                  <a:t>给定无孤立结点图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，若存在一条路，经过图中每边一次且仅一次，该条路称为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欧拉路</a:t>
                </a:r>
                <a:r>
                  <a:rPr lang="zh-CN" altLang="en-US" b="1" dirty="0" smtClean="0"/>
                  <a:t>；若存在一条回路，经过图中每边一次，该回路称为</a:t>
                </a:r>
                <a:r>
                  <a:rPr lang="zh-CN" altLang="en-US" b="1" dirty="0" smtClean="0">
                    <a:solidFill>
                      <a:srgbClr val="CC0099"/>
                    </a:solidFill>
                  </a:rPr>
                  <a:t>欧拉回路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7-4.1 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无向图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具有一条欧拉路，当且仅当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连通的</a:t>
                </a:r>
                <a:r>
                  <a:rPr lang="zh-CN" altLang="en-US" b="1" dirty="0" smtClean="0"/>
                  <a:t>，且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有零个或两个奇数度结点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推论：</a:t>
                </a:r>
                <a:r>
                  <a:rPr lang="zh-CN" altLang="en-US" b="1" dirty="0" smtClean="0"/>
                  <a:t>无向图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具有一条欧</a:t>
                </a:r>
                <a:r>
                  <a:rPr lang="zh-CN" altLang="en-US" b="1" dirty="0" smtClean="0"/>
                  <a:t>拉回路，当且仅当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是连通的，并且所有结点度数全为偶数。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CC00CC"/>
                    </a:solidFill>
                  </a:rPr>
                  <a:t>注：哥尼斯堡七桥问题不存在欧拉回路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4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333811"/>
            <a:ext cx="8229600" cy="1224136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b="1" dirty="0"/>
              <a:t>例在下图中，</a:t>
            </a:r>
            <a:r>
              <a:rPr lang="en-US" altLang="zh-CN" b="1" dirty="0"/>
              <a:t>(a),(b)</a:t>
            </a:r>
            <a:r>
              <a:rPr lang="zh-CN" altLang="en-US" b="1" dirty="0"/>
              <a:t>都不是欧拉路，</a:t>
            </a:r>
            <a:r>
              <a:rPr lang="en-US" altLang="zh-CN" b="1" dirty="0"/>
              <a:t>(c)</a:t>
            </a:r>
            <a:r>
              <a:rPr lang="zh-CN" altLang="en-US" b="1" dirty="0"/>
              <a:t>是欧拉路，但</a:t>
            </a:r>
            <a:r>
              <a:rPr lang="zh-CN" altLang="en-US" b="1" dirty="0" smtClean="0"/>
              <a:t>不是欧</a:t>
            </a:r>
            <a:r>
              <a:rPr lang="zh-CN" altLang="en-US" b="1" dirty="0"/>
              <a:t>拉回路，</a:t>
            </a:r>
            <a:r>
              <a:rPr lang="en-US" altLang="zh-CN" b="1" dirty="0"/>
              <a:t>(d)</a:t>
            </a:r>
            <a:r>
              <a:rPr lang="zh-CN" altLang="en-US" b="1" dirty="0"/>
              <a:t>是欧拉回路。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57947"/>
            <a:ext cx="6408738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78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59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81217"/>
            <a:ext cx="4537075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806896" y="1412776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dirty="0" smtClean="0"/>
              <a:t>与七桥问题类似的一笔画问题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6201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26659" y="2558040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440001" y="1888877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55637" y="299008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15902" y="364725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endCxn id="8" idx="3"/>
          </p:cNvCxnSpPr>
          <p:nvPr/>
        </p:nvCxnSpPr>
        <p:spPr>
          <a:xfrm flipV="1">
            <a:off x="1558761" y="3113013"/>
            <a:ext cx="518130" cy="627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9" idx="0"/>
          </p:cNvCxnSpPr>
          <p:nvPr/>
        </p:nvCxnSpPr>
        <p:spPr>
          <a:xfrm flipH="1">
            <a:off x="1488468" y="2007152"/>
            <a:ext cx="26475" cy="16401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15733" y="2558040"/>
                <a:ext cx="364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33" y="2558040"/>
                <a:ext cx="364166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10000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612346" y="1802709"/>
                <a:ext cx="364166" cy="378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346" y="1802709"/>
                <a:ext cx="364166" cy="378180"/>
              </a:xfrm>
              <a:prstGeom prst="rect">
                <a:avLst/>
              </a:prstGeom>
              <a:blipFill rotWithShape="0">
                <a:blip r:embed="rId3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498271" y="3635968"/>
                <a:ext cx="364166" cy="378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271" y="3635968"/>
                <a:ext cx="364166" cy="378180"/>
              </a:xfrm>
              <a:prstGeom prst="rect">
                <a:avLst/>
              </a:prstGeom>
              <a:blipFill rotWithShape="0">
                <a:blip r:embed="rId4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047161" y="3136930"/>
                <a:ext cx="364166" cy="378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61" y="3136930"/>
                <a:ext cx="364166" cy="378180"/>
              </a:xfrm>
              <a:prstGeom prst="rect">
                <a:avLst/>
              </a:prstGeom>
              <a:blipFill rotWithShape="0"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215733" y="2188551"/>
                <a:ext cx="6540701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′′,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,{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</a:endParaRP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33" y="2188551"/>
                <a:ext cx="6540701" cy="8925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/>
          <p:cNvCxnSpPr>
            <a:stCxn id="7" idx="5"/>
            <a:endCxn id="8" idx="0"/>
          </p:cNvCxnSpPr>
          <p:nvPr/>
        </p:nvCxnSpPr>
        <p:spPr>
          <a:xfrm>
            <a:off x="1563879" y="2011802"/>
            <a:ext cx="564324" cy="9782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8" idx="2"/>
          </p:cNvCxnSpPr>
          <p:nvPr/>
        </p:nvCxnSpPr>
        <p:spPr>
          <a:xfrm>
            <a:off x="771791" y="2668966"/>
            <a:ext cx="1283846" cy="3931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2291408" y="4737725"/>
            <a:ext cx="5328592" cy="711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注：今后只讨论有向图和无向图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3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b="1" dirty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7-4.2 </a:t>
                </a:r>
                <a:r>
                  <a:rPr lang="zh-CN" altLang="en-US" b="1" dirty="0"/>
                  <a:t>给定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有向图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，通过图中每边一次且仅一次的一条单向路</a:t>
                </a:r>
                <a:r>
                  <a:rPr lang="en-US" altLang="zh-CN" b="1" dirty="0"/>
                  <a:t>(</a:t>
                </a:r>
                <a:r>
                  <a:rPr lang="zh-CN" altLang="en-US" b="1" dirty="0"/>
                  <a:t>回路</a:t>
                </a:r>
                <a:r>
                  <a:rPr lang="en-US" altLang="zh-CN" b="1" dirty="0"/>
                  <a:t>)</a:t>
                </a:r>
                <a:r>
                  <a:rPr lang="zh-CN" altLang="en-US" b="1" dirty="0"/>
                  <a:t>，称作</a:t>
                </a:r>
                <a:r>
                  <a:rPr lang="zh-CN" altLang="en-US" b="1" dirty="0">
                    <a:solidFill>
                      <a:srgbClr val="CC0099"/>
                    </a:solidFill>
                  </a:rPr>
                  <a:t>单向欧拉路</a:t>
                </a:r>
                <a:r>
                  <a:rPr lang="en-US" altLang="zh-CN" b="1" dirty="0">
                    <a:solidFill>
                      <a:srgbClr val="CC0099"/>
                    </a:solidFill>
                  </a:rPr>
                  <a:t>(</a:t>
                </a:r>
                <a:r>
                  <a:rPr lang="zh-CN" altLang="en-US" b="1" dirty="0">
                    <a:solidFill>
                      <a:srgbClr val="CC0099"/>
                    </a:solidFill>
                  </a:rPr>
                  <a:t>回路</a:t>
                </a:r>
                <a:r>
                  <a:rPr lang="en-US" altLang="zh-CN" b="1" dirty="0">
                    <a:solidFill>
                      <a:srgbClr val="CC0099"/>
                    </a:solidFill>
                  </a:rPr>
                  <a:t>)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7-4.2 </a:t>
                </a:r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pPr lvl="1" algn="just"/>
                <a:r>
                  <a:rPr lang="zh-CN" altLang="en-US" b="1" dirty="0" smtClean="0">
                    <a:solidFill>
                      <a:srgbClr val="CC00CC"/>
                    </a:solidFill>
                  </a:rPr>
                  <a:t>有向图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具有一条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单向欧拉回路</a:t>
                </a:r>
                <a:r>
                  <a:rPr lang="zh-CN" altLang="en-US" b="1" dirty="0"/>
                  <a:t>，当且仅当是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连通的</a:t>
                </a:r>
                <a:r>
                  <a:rPr lang="zh-CN" altLang="en-US" b="1" dirty="0"/>
                  <a:t>，且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每个结点入度等于出度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lvl="1" algn="just"/>
                <a:r>
                  <a:rPr lang="zh-CN" altLang="en-US" b="1" dirty="0" smtClean="0"/>
                  <a:t>一</a:t>
                </a:r>
                <a:r>
                  <a:rPr lang="zh-CN" altLang="en-US" b="1" dirty="0"/>
                  <a:t>个有向图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具有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单向欧拉路</a:t>
                </a:r>
                <a:r>
                  <a:rPr lang="zh-CN" altLang="en-US" b="1" dirty="0" smtClean="0"/>
                  <a:t>，当且仅当它是连通的，而且除两个结点外，每个结点的入度等于出度，但这两个结点中，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一个结点的入度比出度大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1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，另一个结点的入度比出度小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1</a:t>
                </a:r>
                <a:r>
                  <a:rPr lang="en-US" altLang="zh-CN" b="1" dirty="0" smtClean="0"/>
                  <a:t>.</a:t>
                </a:r>
                <a:endParaRPr lang="zh-CN" altLang="en-US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1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340768"/>
            <a:ext cx="5040560" cy="4608512"/>
          </a:xfrm>
        </p:spPr>
        <p:txBody>
          <a:bodyPr/>
          <a:lstStyle/>
          <a:p>
            <a:pPr algn="just"/>
            <a:r>
              <a:rPr lang="zh-CN" altLang="en-US" b="1" dirty="0" smtClean="0">
                <a:solidFill>
                  <a:srgbClr val="0000CC"/>
                </a:solidFill>
              </a:rPr>
              <a:t>例</a:t>
            </a:r>
            <a:r>
              <a:rPr lang="en-US" altLang="zh-CN" b="1" dirty="0" smtClean="0">
                <a:solidFill>
                  <a:srgbClr val="0000CC"/>
                </a:solidFill>
              </a:rPr>
              <a:t>1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计算机鼓轮的设计</a:t>
            </a:r>
            <a:r>
              <a:rPr lang="zh-CN" altLang="en-US" b="1" dirty="0"/>
              <a:t>。如图，旋转鼓轮表面分成</a:t>
            </a:r>
            <a:r>
              <a:rPr lang="en-US" altLang="zh-CN" b="1" dirty="0"/>
              <a:t>2</a:t>
            </a:r>
            <a:r>
              <a:rPr lang="en-US" altLang="zh-CN" b="1" baseline="30000" dirty="0"/>
              <a:t>4</a:t>
            </a:r>
            <a:r>
              <a:rPr lang="zh-CN" altLang="en-US" b="1" dirty="0"/>
              <a:t>个部分，其中阴影部分表示导体，输出信号</a:t>
            </a:r>
            <a:r>
              <a:rPr lang="en-US" altLang="zh-CN" b="1" dirty="0"/>
              <a:t>1</a:t>
            </a:r>
            <a:r>
              <a:rPr lang="zh-CN" altLang="en-US" b="1" dirty="0"/>
              <a:t>；空白部分表示绝缘体，输出信号</a:t>
            </a:r>
            <a:r>
              <a:rPr lang="en-US" altLang="zh-CN" b="1" dirty="0"/>
              <a:t>0</a:t>
            </a:r>
            <a:r>
              <a:rPr lang="zh-CN" altLang="en-US" b="1" dirty="0"/>
              <a:t>，根据鼓轮的位置，触点得到信息</a:t>
            </a:r>
            <a:r>
              <a:rPr lang="en-US" altLang="zh-CN" b="1" dirty="0"/>
              <a:t>1101</a:t>
            </a:r>
            <a:r>
              <a:rPr lang="zh-CN" altLang="en-US" b="1" dirty="0"/>
              <a:t>，旋转一个位置后，触点将输出信息</a:t>
            </a:r>
            <a:r>
              <a:rPr lang="en-US" altLang="zh-CN" b="1" dirty="0"/>
              <a:t>1010</a:t>
            </a:r>
            <a:r>
              <a:rPr lang="zh-CN" altLang="en-US" b="1" dirty="0"/>
              <a:t>。问鼓轮上</a:t>
            </a:r>
            <a:r>
              <a:rPr lang="en-US" altLang="zh-CN" b="1" dirty="0"/>
              <a:t>16</a:t>
            </a:r>
            <a:r>
              <a:rPr lang="zh-CN" altLang="en-US" b="1" dirty="0"/>
              <a:t>个部分怎样设计，才能使鼓轮每旋转一个部分，四个触点能得到一组不同的四位二进制数信息。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31814"/>
            <a:ext cx="35274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3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62</a:t>
            </a:fld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394003" y="992399"/>
            <a:ext cx="5326043" cy="5729076"/>
            <a:chOff x="2135729" y="873786"/>
            <a:chExt cx="5326043" cy="5729076"/>
          </a:xfrm>
        </p:grpSpPr>
        <p:sp>
          <p:nvSpPr>
            <p:cNvPr id="6" name="椭圆 5"/>
            <p:cNvSpPr/>
            <p:nvPr/>
          </p:nvSpPr>
          <p:spPr>
            <a:xfrm>
              <a:off x="4427984" y="1409796"/>
              <a:ext cx="36004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355976" y="140979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000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2915816" y="1985860"/>
              <a:ext cx="36004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843808" y="198586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001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6084168" y="1985860"/>
              <a:ext cx="36004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12160" y="198586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100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427984" y="2927901"/>
              <a:ext cx="36004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55976" y="2927901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010</a:t>
              </a:r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486130" y="4208952"/>
              <a:ext cx="36004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14122" y="4208952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101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2915816" y="4950528"/>
              <a:ext cx="36004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843808" y="4950528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011</a:t>
              </a:r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6084168" y="4941236"/>
              <a:ext cx="36004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12160" y="494123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110</a:t>
              </a:r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486130" y="5674669"/>
              <a:ext cx="36004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414122" y="5674669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111</a:t>
              </a:r>
              <a:endParaRPr lang="zh-CN" altLang="en-US" dirty="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3275856" y="1700808"/>
              <a:ext cx="1152128" cy="432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H="1" flipV="1">
              <a:off x="4791194" y="1628800"/>
              <a:ext cx="1292974" cy="4445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 flipV="1">
              <a:off x="3275856" y="2225510"/>
              <a:ext cx="2808312" cy="4800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endCxn id="16" idx="0"/>
            </p:cNvCxnSpPr>
            <p:nvPr/>
          </p:nvCxnSpPr>
          <p:spPr>
            <a:xfrm flipH="1">
              <a:off x="3095836" y="2358729"/>
              <a:ext cx="236" cy="25917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18" idx="0"/>
              <a:endCxn id="10" idx="4"/>
            </p:cNvCxnSpPr>
            <p:nvPr/>
          </p:nvCxnSpPr>
          <p:spPr>
            <a:xfrm flipV="1">
              <a:off x="6264188" y="2345900"/>
              <a:ext cx="0" cy="25953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endCxn id="18" idx="2"/>
            </p:cNvCxnSpPr>
            <p:nvPr/>
          </p:nvCxnSpPr>
          <p:spPr>
            <a:xfrm flipV="1">
              <a:off x="3294120" y="5121256"/>
              <a:ext cx="2790048" cy="92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3159092" y="5319860"/>
              <a:ext cx="1327038" cy="4526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endCxn id="18" idx="3"/>
            </p:cNvCxnSpPr>
            <p:nvPr/>
          </p:nvCxnSpPr>
          <p:spPr>
            <a:xfrm flipV="1">
              <a:off x="4876557" y="5248549"/>
              <a:ext cx="1260338" cy="6061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H="1" flipV="1">
              <a:off x="4846170" y="4497448"/>
              <a:ext cx="1286936" cy="5102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H="1">
              <a:off x="3294120" y="4441969"/>
              <a:ext cx="1222786" cy="6064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3236606" y="2321496"/>
              <a:ext cx="1220966" cy="73251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endCxn id="10" idx="3"/>
            </p:cNvCxnSpPr>
            <p:nvPr/>
          </p:nvCxnSpPr>
          <p:spPr>
            <a:xfrm flipV="1">
              <a:off x="4791194" y="2293173"/>
              <a:ext cx="1345701" cy="7620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曲线连接符 51"/>
            <p:cNvCxnSpPr/>
            <p:nvPr/>
          </p:nvCxnSpPr>
          <p:spPr>
            <a:xfrm rot="10800000" flipH="1" flipV="1">
              <a:off x="4399426" y="3102859"/>
              <a:ext cx="58146" cy="1281051"/>
            </a:xfrm>
            <a:prstGeom prst="curvedConnector3">
              <a:avLst>
                <a:gd name="adj1" fmla="val -39314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曲线连接符 69"/>
            <p:cNvCxnSpPr>
              <a:stCxn id="15" idx="0"/>
            </p:cNvCxnSpPr>
            <p:nvPr/>
          </p:nvCxnSpPr>
          <p:spPr>
            <a:xfrm rot="16200000" flipV="1">
              <a:off x="4281112" y="3715902"/>
              <a:ext cx="960255" cy="25846"/>
            </a:xfrm>
            <a:prstGeom prst="curvedConnector3">
              <a:avLst>
                <a:gd name="adj1" fmla="val -3012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椭圆 98"/>
            <p:cNvSpPr/>
            <p:nvPr/>
          </p:nvSpPr>
          <p:spPr>
            <a:xfrm>
              <a:off x="4455882" y="6044001"/>
              <a:ext cx="531953" cy="5588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342027" y="873786"/>
              <a:ext cx="531953" cy="5588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/>
                <p:cNvSpPr txBox="1"/>
                <p:nvPr/>
              </p:nvSpPr>
              <p:spPr>
                <a:xfrm>
                  <a:off x="4455882" y="922549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=0000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1" name="文本框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5882" y="922549"/>
                  <a:ext cx="19604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2677495" y="1477962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=0001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7495" y="1477962"/>
                  <a:ext cx="196043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/>
                <p:cNvSpPr txBox="1"/>
                <p:nvPr/>
              </p:nvSpPr>
              <p:spPr>
                <a:xfrm>
                  <a:off x="2916127" y="2500014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=0010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" name="文本框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6127" y="2500014"/>
                  <a:ext cx="196043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/>
                <p:cNvSpPr txBox="1"/>
                <p:nvPr/>
              </p:nvSpPr>
              <p:spPr>
                <a:xfrm>
                  <a:off x="2135729" y="3416507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=0011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4" name="文本框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29" y="3416507"/>
                  <a:ext cx="196043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/>
                <p:cNvSpPr txBox="1"/>
                <p:nvPr/>
              </p:nvSpPr>
              <p:spPr>
                <a:xfrm>
                  <a:off x="4505045" y="2513021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00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5" name="文本框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045" y="2513021"/>
                  <a:ext cx="196043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/>
                <p:cNvSpPr txBox="1"/>
                <p:nvPr/>
              </p:nvSpPr>
              <p:spPr>
                <a:xfrm>
                  <a:off x="3152655" y="3710648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01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6" name="文本框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2655" y="3710648"/>
                  <a:ext cx="196043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/>
                <p:cNvSpPr txBox="1"/>
                <p:nvPr/>
              </p:nvSpPr>
              <p:spPr>
                <a:xfrm>
                  <a:off x="4151897" y="3384053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010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7" name="文本框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97" y="3384053"/>
                  <a:ext cx="196043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/>
                <p:cNvSpPr txBox="1"/>
                <p:nvPr/>
              </p:nvSpPr>
              <p:spPr>
                <a:xfrm>
                  <a:off x="5501342" y="3057458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8" name="文本框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342" y="3057458"/>
                  <a:ext cx="196043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/>
                <p:cNvSpPr txBox="1"/>
                <p:nvPr/>
              </p:nvSpPr>
              <p:spPr>
                <a:xfrm>
                  <a:off x="4507707" y="4515112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101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文本框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707" y="4515112"/>
                  <a:ext cx="196043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/>
                <p:cNvSpPr txBox="1"/>
                <p:nvPr/>
              </p:nvSpPr>
              <p:spPr>
                <a:xfrm>
                  <a:off x="3068748" y="4515804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011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0" name="文本框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48" y="4515804"/>
                  <a:ext cx="196043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/>
                <p:cNvSpPr txBox="1"/>
                <p:nvPr/>
              </p:nvSpPr>
              <p:spPr>
                <a:xfrm>
                  <a:off x="3668428" y="5048374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1" name="文本框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428" y="5048374"/>
                  <a:ext cx="196043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/>
                <p:cNvSpPr txBox="1"/>
                <p:nvPr/>
              </p:nvSpPr>
              <p:spPr>
                <a:xfrm>
                  <a:off x="2808905" y="5410363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2" name="文本框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905" y="5410363"/>
                  <a:ext cx="196043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4715219" y="5464127"/>
                  <a:ext cx="19604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110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文本框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219" y="5464127"/>
                  <a:ext cx="19604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488588" y="1623336"/>
                <a:ext cx="4662771" cy="4733014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zh-CN" altLang="en-US" sz="2000" b="1" dirty="0" smtClean="0"/>
                  <a:t>设有一个八个结点的有向图，其结点分别记为三位二进制数，设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m:rPr>
                        <m:sty m:val="p"/>
                      </m:rPr>
                      <a:rPr lang="en-US" altLang="zh-CN" sz="2000" b="1" i="1" baseline="-2500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b="1" dirty="0" smtClean="0"/>
                  <a:t>从结点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CN" altLang="en-US" sz="2000" b="1" dirty="0" smtClean="0"/>
                  <a:t>可引出两条有向边</a:t>
                </a:r>
                <a:r>
                  <a:rPr lang="en-US" altLang="zh-CN" sz="2000" b="1" dirty="0" smtClean="0"/>
                  <a:t>,</a:t>
                </a:r>
                <a:r>
                  <a:rPr lang="zh-CN" altLang="en-US" sz="2000" b="1" dirty="0" smtClean="0"/>
                  <a:t>其终点分别为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 smtClean="0"/>
                  <a:t>0</a:t>
                </a:r>
                <a:r>
                  <a:rPr lang="zh-CN" altLang="en-US" sz="2000" b="1" dirty="0" smtClean="0"/>
                  <a:t>和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sz="2000" b="1" dirty="0" smtClean="0"/>
                  <a:t>1</a:t>
                </a:r>
                <a:r>
                  <a:rPr lang="zh-CN" altLang="en-US" sz="2000" b="1" dirty="0" smtClean="0"/>
                  <a:t>，对应的两条边分别为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/>
                  <a:t>0</a:t>
                </a:r>
                <a:r>
                  <a:rPr lang="zh-CN" altLang="en-US" sz="2000" b="1" dirty="0"/>
                  <a:t>和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 baseline="-2500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sz="2000" b="1" dirty="0"/>
                  <a:t>1 </a:t>
                </a:r>
                <a:r>
                  <a:rPr lang="zh-CN" altLang="en-US" sz="2000" b="1" dirty="0" smtClean="0"/>
                  <a:t>。按照上述方法，对于八个结点的有向图共有</a:t>
                </a:r>
                <a:r>
                  <a:rPr lang="en-US" altLang="zh-CN" sz="2000" b="1" dirty="0" smtClean="0"/>
                  <a:t>16</a:t>
                </a:r>
                <a:r>
                  <a:rPr lang="zh-CN" altLang="en-US" sz="2000" b="1" dirty="0"/>
                  <a:t>条</a:t>
                </a:r>
                <a:r>
                  <a:rPr lang="zh-CN" altLang="en-US" sz="2000" b="1" dirty="0" smtClean="0"/>
                  <a:t>边。在此图中任一条路中，其邻接边，一条边的后三位数与第二条边的前三位数相同。图中结点的出度和入度都为</a:t>
                </a:r>
                <a:r>
                  <a:rPr lang="en-US" altLang="zh-CN" sz="2000" b="1" dirty="0" smtClean="0"/>
                  <a:t>2</a:t>
                </a:r>
                <a:r>
                  <a:rPr lang="zh-CN" altLang="en-US" sz="2000" b="1" dirty="0" smtClean="0"/>
                  <a:t>，因此可以找到一条欧拉回路，如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b="1" dirty="0" smtClean="0"/>
                  <a:t>根据邻接边的 标号记法，这</a:t>
                </a:r>
                <a:r>
                  <a:rPr lang="en-US" altLang="zh-CN" sz="2000" b="1" dirty="0" smtClean="0"/>
                  <a:t>16</a:t>
                </a:r>
                <a:r>
                  <a:rPr lang="zh-CN" altLang="en-US" sz="2000" b="1" dirty="0" smtClean="0"/>
                  <a:t>个二进制数可写成对应的二进制数序列</a:t>
                </a:r>
                <a:r>
                  <a:rPr lang="en-US" altLang="zh-CN" sz="2000" b="1" dirty="0" smtClean="0"/>
                  <a:t>0000100110101111</a:t>
                </a:r>
                <a:r>
                  <a:rPr lang="zh-CN" altLang="en-US" sz="2000" b="1" dirty="0" smtClean="0"/>
                  <a:t>。将此排成环装即为所求的鼓轮相对应。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5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8588" y="1623336"/>
                <a:ext cx="4662771" cy="4733014"/>
              </a:xfrm>
              <a:blipFill rotWithShape="0">
                <a:blip r:embed="rId15"/>
                <a:stretch>
                  <a:fillRect l="-1307" t="-644" r="-6928" b="-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2164555" y="6271399"/>
                <a:ext cx="1960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111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555" y="6271399"/>
                <a:ext cx="1960430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1245576" y="1964949"/>
                <a:ext cx="1960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76" y="1964949"/>
                <a:ext cx="1960430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2258292" y="1539248"/>
                <a:ext cx="1960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92" y="1539248"/>
                <a:ext cx="1960430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96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7-4.3 </a:t>
                </a:r>
                <a:r>
                  <a:rPr lang="zh-CN" altLang="en-US" b="1" dirty="0" smtClean="0"/>
                  <a:t>给定图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，若存在一条路经过图中的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每个结点</a:t>
                </a:r>
                <a:r>
                  <a:rPr lang="zh-CN" altLang="en-US" b="1" dirty="0" smtClean="0"/>
                  <a:t>恰好一次，这条路称作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汉密尔顿路</a:t>
                </a:r>
                <a:r>
                  <a:rPr lang="zh-CN" altLang="en-US" b="1" dirty="0" smtClean="0"/>
                  <a:t>。若存在一条回路，经过图中的每个结点恰好一次，这条回路称作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汉密尔顿回路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/>
                  <a:t>具有汉密尔顿回路的图称为汉密尔顿图。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7-4.3 </a:t>
                </a:r>
                <a:r>
                  <a:rPr lang="zh-CN" altLang="en-US" b="1" dirty="0" smtClean="0"/>
                  <a:t>若图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具有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汉密尔顿回路</a:t>
                </a:r>
                <a:r>
                  <a:rPr lang="zh-CN" altLang="en-US" b="1" dirty="0" smtClean="0"/>
                  <a:t>，则对于结点集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b="1" dirty="0" smtClean="0"/>
                  <a:t>的每个非空子集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均有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</m:oMath>
                </a14:m>
                <a:r>
                  <a:rPr lang="zh-CN" altLang="en-US" b="1" dirty="0" smtClean="0"/>
                  <a:t>成立。其中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 smtClean="0"/>
                  <a:t>中连通分支数。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CC00CC"/>
                    </a:solidFill>
                  </a:rPr>
                  <a:t>注：定理</a:t>
                </a:r>
                <a:r>
                  <a:rPr lang="en-US" altLang="zh-CN" b="1" dirty="0" smtClean="0">
                    <a:solidFill>
                      <a:srgbClr val="CC00CC"/>
                    </a:solidFill>
                  </a:rPr>
                  <a:t>7-4.3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是必要非充分条件</a:t>
                </a:r>
                <a:endParaRPr lang="en-US" altLang="zh-CN" b="1" dirty="0" smtClean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58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2009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43608" y="4437112"/>
            <a:ext cx="7416824" cy="98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.(a)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不是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汉密尔顿路；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(b)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是汉密尔顿图；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(c)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不是汉密尔顿路。</a:t>
            </a:r>
          </a:p>
        </p:txBody>
      </p:sp>
    </p:spTree>
    <p:extLst>
      <p:ext uri="{BB962C8B-B14F-4D97-AF65-F5344CB8AC3E}">
        <p14:creationId xmlns:p14="http://schemas.microsoft.com/office/powerpoint/2010/main" val="330424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65</a:t>
            </a:fld>
            <a:endParaRPr lang="zh-CN" altLang="en-US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0755"/>
            <a:ext cx="561657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148914" y="4549242"/>
            <a:ext cx="741682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.(a)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不是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汉密尔顿路；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(b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不是汉密尔顿图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31640" y="5277362"/>
                <a:ext cx="59691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由此可见</m:t>
                    </m:r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𝑾</m:t>
                    </m:r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𝑮</m:t>
                    </m:r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𝑺</m:t>
                    </m:r>
                    <m:r>
                      <a:rPr lang="en-US" altLang="zh-CN" sz="2400" b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𝑺</m:t>
                        </m:r>
                      </m:e>
                    </m:d>
                  </m:oMath>
                </a14:m>
                <a:r>
                  <a:rPr lang="zh-CN" altLang="en-US" sz="2400" b="1" dirty="0">
                    <a:solidFill>
                      <a:srgbClr val="CC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是必要非充分条件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277362"/>
                <a:ext cx="596913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714" t="-14667" r="-61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77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268760"/>
                <a:ext cx="8229600" cy="51845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b="1" dirty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7-4.4 </a:t>
                </a:r>
                <a:r>
                  <a:rPr lang="zh-CN" altLang="en-US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具有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/>
                  <a:t>个结点的简单图，如果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中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每一对结点度数之和大于等于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/>
                  <a:t>，则在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中存在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一条汉密尔顿路</a:t>
                </a:r>
                <a:r>
                  <a:rPr lang="zh-CN" altLang="en-US" b="1" dirty="0"/>
                  <a:t>。</a:t>
                </a:r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考虑在七天内安排七门课程的考试，使得同一位教师所任的两门课程考试不排在接连的两天中，试证明如果没有教师担任多余四门课程，则符合上述要求的考试安排总是可能的。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7-4.5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具有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/>
                  <a:t>个结点的简单图</a:t>
                </a:r>
                <a:r>
                  <a:rPr lang="zh-CN" altLang="en-US" b="1" dirty="0" smtClean="0"/>
                  <a:t>，如果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每一对结点度数之和大于等于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，则在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中存在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一条汉密尔顿回路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268760"/>
                <a:ext cx="8229600" cy="5184576"/>
              </a:xfrm>
              <a:blipFill rotWithShape="0">
                <a:blip r:embed="rId2"/>
                <a:stretch>
                  <a:fillRect l="-1037" t="-1293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66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606" y="4428406"/>
            <a:ext cx="19685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57694" y="5140095"/>
            <a:ext cx="50529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2200" b="1" dirty="0">
                <a:solidFill>
                  <a:srgbClr val="CC00CC"/>
                </a:solidFill>
              </a:rPr>
              <a:t>注：定理</a:t>
            </a:r>
            <a:r>
              <a:rPr lang="en-US" altLang="zh-CN" sz="2200" b="1" dirty="0" smtClean="0">
                <a:solidFill>
                  <a:srgbClr val="CC00CC"/>
                </a:solidFill>
              </a:rPr>
              <a:t>7-4.4</a:t>
            </a:r>
            <a:r>
              <a:rPr lang="zh-CN" altLang="en-US" sz="2200" b="1" dirty="0" smtClean="0">
                <a:solidFill>
                  <a:srgbClr val="CC00CC"/>
                </a:solidFill>
              </a:rPr>
              <a:t>，</a:t>
            </a:r>
            <a:r>
              <a:rPr lang="en-US" altLang="zh-CN" sz="2200" b="1" dirty="0" smtClean="0">
                <a:solidFill>
                  <a:srgbClr val="CC00CC"/>
                </a:solidFill>
              </a:rPr>
              <a:t>7-4.5</a:t>
            </a:r>
            <a:r>
              <a:rPr lang="zh-CN" altLang="en-US" sz="2200" b="1" dirty="0" smtClean="0">
                <a:solidFill>
                  <a:srgbClr val="CC00CC"/>
                </a:solidFill>
              </a:rPr>
              <a:t>是充分非必要条件</a:t>
            </a:r>
            <a:endParaRPr lang="en-US" altLang="zh-CN" sz="2200" b="1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3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8740" y="32420"/>
            <a:ext cx="7775748" cy="1054224"/>
          </a:xfrm>
        </p:spPr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48729" y="985193"/>
                <a:ext cx="8229600" cy="547260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7-4.4 </a:t>
                </a:r>
                <a:r>
                  <a:rPr lang="zh-CN" altLang="en-US" b="1" dirty="0"/>
                  <a:t>给定图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/>
                  <a:t>有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/>
                  <a:t>个结点，若将图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中度数之和至少是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/>
                  <a:t>的非邻接结点连接起来得图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/>
                  <a:t>，对图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1" dirty="0"/>
                  <a:t>重复上述步骤，直到不再有这样的结点对存在为止，所得到的图，称为是</a:t>
                </a:r>
                <a:r>
                  <a:rPr lang="zh-CN" altLang="en-US" b="1" dirty="0">
                    <a:solidFill>
                      <a:srgbClr val="CC0099"/>
                    </a:solidFill>
                  </a:rPr>
                  <a:t>原图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>
                    <a:solidFill>
                      <a:srgbClr val="CC0099"/>
                    </a:solidFill>
                  </a:rPr>
                  <a:t>的闭包</a:t>
                </a:r>
                <a:r>
                  <a:rPr lang="zh-CN" altLang="en-US" b="1" dirty="0"/>
                  <a:t>，记作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endParaRPr lang="en-US" altLang="zh-CN" b="1" dirty="0">
                  <a:solidFill>
                    <a:srgbClr val="0000CC"/>
                  </a:solidFill>
                </a:endParaRPr>
              </a:p>
              <a:p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endParaRPr lang="en-US" altLang="zh-CN" b="1" dirty="0">
                  <a:solidFill>
                    <a:srgbClr val="0000CC"/>
                  </a:solidFill>
                </a:endParaRPr>
              </a:p>
              <a:p>
                <a:endParaRPr lang="en-US" altLang="zh-CN" b="1" dirty="0" smtClean="0">
                  <a:solidFill>
                    <a:srgbClr val="0000CC"/>
                  </a:solidFill>
                </a:endParaRPr>
              </a:p>
              <a:p>
                <a:endParaRPr lang="en-US" altLang="zh-CN" b="1" dirty="0">
                  <a:solidFill>
                    <a:srgbClr val="0000CC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7-4.6 </a:t>
                </a:r>
                <a:r>
                  <a:rPr lang="zh-CN" altLang="en-US" b="1" dirty="0" smtClean="0"/>
                  <a:t>当且仅当一个简单图的闭包是汉密尔顿图时，这个简单图是汉密尔顿图。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729" y="985193"/>
                <a:ext cx="8229600" cy="5472608"/>
              </a:xfrm>
              <a:blipFill rotWithShape="0">
                <a:blip r:embed="rId2"/>
                <a:stretch>
                  <a:fillRect l="-963" t="-1226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41215"/>
            <a:ext cx="7127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1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7-4 </a:t>
            </a:r>
            <a:r>
              <a:rPr lang="zh-CN" altLang="en-US" dirty="0"/>
              <a:t>欧拉图与汉密尔顿图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0000CC"/>
                    </a:solidFill>
                  </a:rPr>
                  <a:t>例题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2 </a:t>
                </a:r>
                <a:r>
                  <a:rPr lang="zh-CN" altLang="en-US" b="1" dirty="0"/>
                  <a:t>指出图</a:t>
                </a:r>
                <a:r>
                  <a:rPr lang="en-US" altLang="zh-CN" b="1" dirty="0"/>
                  <a:t>7-4.13(a)</a:t>
                </a:r>
                <a:r>
                  <a:rPr lang="zh-CN" altLang="en-US" b="1" dirty="0"/>
                  <a:t>所示的图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中没有汉密尔顿路。</a:t>
                </a: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68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75" y="2232198"/>
            <a:ext cx="6408737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4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理解并掌握基本概念：欧拉路（回路），汉密尔顿路（回路），欧拉图，汉密尔顿图；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掌握欧拉路（回路），汉密尔顿路（回路）汉密尔顿图的判断方法。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69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0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513" y="1052736"/>
            <a:ext cx="8229600" cy="3888432"/>
          </a:xfrm>
        </p:spPr>
        <p:txBody>
          <a:bodyPr/>
          <a:lstStyle/>
          <a:p>
            <a:r>
              <a:rPr lang="zh-CN" altLang="en-US" b="1" dirty="0" smtClean="0"/>
              <a:t>若两个结点由一条有向边或一条无向边关联，则这两个结点称为</a:t>
            </a:r>
            <a:r>
              <a:rPr lang="zh-CN" altLang="en-US" b="1" dirty="0" smtClean="0">
                <a:solidFill>
                  <a:srgbClr val="CC00CC"/>
                </a:solidFill>
              </a:rPr>
              <a:t>邻结点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 smtClean="0"/>
              <a:t>在一个图中不与任何结点相邻接的结点，称为</a:t>
            </a:r>
            <a:r>
              <a:rPr lang="zh-CN" altLang="en-US" b="1" dirty="0" smtClean="0">
                <a:solidFill>
                  <a:srgbClr val="CC00CC"/>
                </a:solidFill>
              </a:rPr>
              <a:t>孤立结点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/>
              <a:t>仅</a:t>
            </a:r>
            <a:r>
              <a:rPr lang="zh-CN" altLang="en-US" b="1" dirty="0" smtClean="0"/>
              <a:t>由孤立点组成的图称为</a:t>
            </a:r>
            <a:r>
              <a:rPr lang="zh-CN" altLang="en-US" b="1" dirty="0" smtClean="0">
                <a:solidFill>
                  <a:srgbClr val="CC00CC"/>
                </a:solidFill>
              </a:rPr>
              <a:t>零图</a:t>
            </a:r>
            <a:r>
              <a:rPr lang="zh-CN" altLang="en-US" b="1" dirty="0" smtClean="0"/>
              <a:t>，仅由一个孤立结点构成的图称为</a:t>
            </a:r>
            <a:r>
              <a:rPr lang="zh-CN" altLang="en-US" b="1" dirty="0" smtClean="0">
                <a:solidFill>
                  <a:srgbClr val="CC00CC"/>
                </a:solidFill>
              </a:rPr>
              <a:t>平凡图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 smtClean="0"/>
              <a:t>关联于同一结点的两条边称为</a:t>
            </a:r>
            <a:r>
              <a:rPr lang="zh-CN" altLang="en-US" b="1" dirty="0" smtClean="0">
                <a:solidFill>
                  <a:srgbClr val="CC00CC"/>
                </a:solidFill>
              </a:rPr>
              <a:t>邻接边</a:t>
            </a:r>
            <a:endParaRPr lang="en-US" altLang="zh-CN" b="1" dirty="0" smtClean="0">
              <a:solidFill>
                <a:srgbClr val="CC00CC"/>
              </a:solidFill>
            </a:endParaRPr>
          </a:p>
          <a:p>
            <a:r>
              <a:rPr lang="zh-CN" altLang="en-US" b="1" dirty="0" smtClean="0"/>
              <a:t>关联于同一结点的一条边称为</a:t>
            </a:r>
            <a:r>
              <a:rPr lang="zh-CN" altLang="en-US" b="1" dirty="0" smtClean="0">
                <a:solidFill>
                  <a:srgbClr val="CC00CC"/>
                </a:solidFill>
              </a:rPr>
              <a:t>自回路或环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0000CC"/>
                </a:solidFill>
              </a:rPr>
              <a:t>注：环的方向是没有意义的，它既可作为有向边，也可作为无向边。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575070" y="515719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436096" y="515719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572000" y="6036197"/>
            <a:ext cx="144016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/>
          <p:cNvSpPr/>
          <p:nvPr/>
        </p:nvSpPr>
        <p:spPr>
          <a:xfrm rot="12561095">
            <a:off x="3535570" y="5233761"/>
            <a:ext cx="1673039" cy="746482"/>
          </a:xfrm>
          <a:prstGeom prst="arc">
            <a:avLst>
              <a:gd name="adj1" fmla="val 12899840"/>
              <a:gd name="adj2" fmla="val 2112228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/>
        </p:nvSpPr>
        <p:spPr>
          <a:xfrm rot="7123160">
            <a:off x="4127197" y="4804323"/>
            <a:ext cx="1823226" cy="886685"/>
          </a:xfrm>
          <a:prstGeom prst="arc">
            <a:avLst>
              <a:gd name="adj1" fmla="val 15064870"/>
              <a:gd name="adj2" fmla="val 2109162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>
            <a:off x="3562260" y="4927967"/>
            <a:ext cx="1930776" cy="746482"/>
          </a:xfrm>
          <a:prstGeom prst="arc">
            <a:avLst>
              <a:gd name="adj1" fmla="val 11266599"/>
              <a:gd name="adj2" fmla="val 2112228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 rot="10800000">
            <a:off x="3596087" y="4783951"/>
            <a:ext cx="1930776" cy="746482"/>
          </a:xfrm>
          <a:prstGeom prst="arc">
            <a:avLst>
              <a:gd name="adj1" fmla="val 11266599"/>
              <a:gd name="adj2" fmla="val 2112228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 rot="16200000">
            <a:off x="4354923" y="6063679"/>
            <a:ext cx="578170" cy="585342"/>
          </a:xfrm>
          <a:prstGeom prst="arc">
            <a:avLst>
              <a:gd name="adj1" fmla="val 1361088"/>
              <a:gd name="adj2" fmla="val 21307758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347864" y="5085184"/>
            <a:ext cx="24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85650" y="5046671"/>
            <a:ext cx="24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67794" y="5679725"/>
            <a:ext cx="24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54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325563" y="1544638"/>
            <a:ext cx="7026275" cy="2308324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作业：</a:t>
            </a:r>
            <a:endParaRPr kumimoji="1" lang="en-US" altLang="zh-CN" sz="3600" b="1" dirty="0" smtClean="0">
              <a:solidFill>
                <a:srgbClr val="0033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P311</a:t>
            </a: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:  7-4</a:t>
            </a:r>
            <a:r>
              <a:rPr kumimoji="1" lang="zh-CN" alt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习题</a:t>
            </a:r>
            <a:endParaRPr kumimoji="1" lang="en-US" altLang="zh-CN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(1)(7)</a:t>
            </a:r>
          </a:p>
        </p:txBody>
      </p:sp>
      <p:pic>
        <p:nvPicPr>
          <p:cNvPr id="61443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4F8AE-9276-4131-A536-34B1A9980463}" type="slidenum">
              <a:rPr lang="en-US" altLang="zh-CN" smtClean="0">
                <a:solidFill>
                  <a:srgbClr val="045C75"/>
                </a:solidFill>
              </a:rPr>
              <a:pPr/>
              <a:t>70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7-5 </a:t>
            </a:r>
            <a:r>
              <a:rPr lang="zh-CN" altLang="en-US" dirty="0" smtClean="0"/>
              <a:t>平面图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1296144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7-5.1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是一个无向图，如果能够把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的所有结点和边画在平面上，且使得任何两条边除了端点外没有其他的交点，就称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是一个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平面图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1296144"/>
              </a:xfrm>
              <a:blipFill rotWithShape="0">
                <a:blip r:embed="rId2"/>
                <a:stretch>
                  <a:fillRect l="-1037" t="-5164" r="-667" b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5" y="2822535"/>
            <a:ext cx="3311525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410" y="3182898"/>
            <a:ext cx="4897438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2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7-5 </a:t>
            </a:r>
            <a:r>
              <a:rPr lang="zh-CN" altLang="en-US" dirty="0"/>
              <a:t>平面图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32844" y="1113734"/>
                <a:ext cx="8445624" cy="216024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7-5.2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是一连通平面图，由图中的边所包围的区域，在区域内既不包含图的结点，也不包含图的边，这样的区域称为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的一个面</a:t>
                </a:r>
                <a:r>
                  <a:rPr lang="zh-CN" altLang="en-US" b="1" dirty="0" smtClean="0"/>
                  <a:t>，包围该面的诸边所构成的回路称为这个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面的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边界</a:t>
                </a:r>
                <a:r>
                  <a:rPr lang="zh-CN" altLang="en-US" b="1" dirty="0"/>
                  <a:t>。不受边界约束的面称作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无限面</a:t>
                </a:r>
                <a:r>
                  <a:rPr lang="zh-CN" altLang="en-US" b="1" dirty="0"/>
                  <a:t>。面的边界的回路长度称作该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面的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次数</a:t>
                </a:r>
                <a:r>
                  <a:rPr lang="zh-CN" altLang="en-US" b="1" dirty="0" smtClean="0"/>
                  <a:t>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记为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1" i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𝐝𝐞𝐠</m:t>
                        </m:r>
                      </m:fName>
                      <m:e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844" y="1113734"/>
                <a:ext cx="8445624" cy="2160240"/>
              </a:xfrm>
              <a:blipFill rotWithShape="0">
                <a:blip r:embed="rId2"/>
                <a:stretch>
                  <a:fillRect l="-1011" t="-3107" r="-4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72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7" y="3312965"/>
            <a:ext cx="4319588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652120" y="3531990"/>
            <a:ext cx="24477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 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deg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094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7-5 </a:t>
            </a:r>
            <a:r>
              <a:rPr lang="zh-CN" altLang="en-US" dirty="0"/>
              <a:t>平面图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4333" y="1157707"/>
                <a:ext cx="8229600" cy="4608512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7-5.1 </a:t>
                </a:r>
                <a:r>
                  <a:rPr lang="zh-CN" altLang="en-US" b="1" dirty="0" smtClean="0"/>
                  <a:t>一</a:t>
                </a:r>
                <a:r>
                  <a:rPr lang="zh-CN" altLang="en-US" b="1" dirty="0"/>
                  <a:t>个有限平面图，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面的次数之和等于其边数的两倍</a:t>
                </a:r>
                <a:r>
                  <a:rPr lang="zh-CN" altLang="en-US" b="1" dirty="0"/>
                  <a:t>。</a:t>
                </a:r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7-5.2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（欧拉定理）</a:t>
                </a:r>
                <a:r>
                  <a:rPr lang="zh-CN" altLang="en-US" b="1" dirty="0"/>
                  <a:t>设有一</a:t>
                </a:r>
                <a:r>
                  <a:rPr lang="zh-CN" altLang="en-US" b="1" dirty="0" smtClean="0"/>
                  <a:t>个连通</a:t>
                </a:r>
                <a:r>
                  <a:rPr lang="zh-CN" altLang="en-US" b="1" dirty="0"/>
                  <a:t>的</a:t>
                </a:r>
                <a:r>
                  <a:rPr lang="zh-CN" altLang="en-US" b="1" dirty="0" smtClean="0"/>
                  <a:t>平面图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，</a:t>
                </a:r>
                <a:r>
                  <a:rPr lang="zh-CN" altLang="en-US" b="1" dirty="0"/>
                  <a:t>共有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个结点，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zh-CN" altLang="en-US" b="1" dirty="0" smtClean="0"/>
                  <a:t>条</a:t>
                </a:r>
                <a:r>
                  <a:rPr lang="zh-CN" altLang="en-US" b="1" dirty="0"/>
                  <a:t>边</a:t>
                </a:r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b="1" dirty="0" smtClean="0"/>
                  <a:t>个</a:t>
                </a:r>
                <a:r>
                  <a:rPr lang="zh-CN" altLang="en-US" b="1" dirty="0"/>
                  <a:t>面，则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欧拉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公式</a:t>
                </a:r>
                <a:endParaRPr lang="en-US" altLang="zh-CN" b="1" dirty="0" smtClean="0">
                  <a:solidFill>
                    <a:srgbClr val="CC00CC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b="1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altLang="zh-CN" b="1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b="1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pPr marL="400050" lvl="1" indent="0">
                  <a:buNone/>
                </a:pPr>
                <a:r>
                  <a:rPr lang="zh-CN" altLang="en-US" b="1" dirty="0"/>
                  <a:t>成立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(1)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是一个孤立点，则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 smtClean="0"/>
                  <a:t>，所以等式成立。</a:t>
                </a:r>
                <a:endParaRPr lang="en-US" altLang="zh-CN" b="1" dirty="0" smtClean="0"/>
              </a:p>
              <a:p>
                <a:pPr algn="just"/>
                <a:r>
                  <a:rPr lang="en-US" altLang="zh-CN" b="1" dirty="0" smtClean="0"/>
                  <a:t>(2)</a:t>
                </a:r>
                <a:r>
                  <a:rPr lang="zh-CN" altLang="en-US" b="1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是一条边，则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/>
                  <a:t>，所以等式成立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en-US" altLang="zh-CN" b="1" dirty="0" smtClean="0"/>
                  <a:t>(3)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b="1" dirty="0" smtClean="0"/>
                  <a:t>条边时，欧拉公式成立。即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b="1" dirty="0" smtClean="0"/>
                  <a:t>。下面考察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/>
                  <a:t>条</a:t>
                </a:r>
                <a:r>
                  <a:rPr lang="zh-CN" altLang="en-US" b="1" dirty="0" smtClean="0"/>
                  <a:t>边情况。</a:t>
                </a:r>
                <a:endParaRPr lang="zh-CN" altLang="en-US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333" y="1157707"/>
                <a:ext cx="8229600" cy="4608512"/>
              </a:xfrm>
              <a:blipFill rotWithShape="0">
                <a:blip r:embed="rId2"/>
                <a:stretch>
                  <a:fillRect l="-963" t="-1058" r="-4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7-5 </a:t>
            </a:r>
            <a:r>
              <a:rPr lang="zh-CN" altLang="en-US" dirty="0"/>
              <a:t>平面图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3148122"/>
                <a:ext cx="8229600" cy="337722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 smtClean="0"/>
                  <a:t>因为在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b="1" dirty="0" smtClean="0"/>
                  <a:t>条边的连通图上增加一条边，使它仍为连通图，则只有两种情况：</a:t>
                </a:r>
                <a:endParaRPr lang="en-US" altLang="zh-CN" b="1" dirty="0" smtClean="0"/>
              </a:p>
              <a:p>
                <a:pPr lvl="1"/>
                <a:r>
                  <a:rPr lang="en-US" altLang="zh-CN" b="1" dirty="0" smtClean="0"/>
                  <a:t>a)</a:t>
                </a:r>
                <a:r>
                  <a:rPr lang="zh-CN" altLang="en-US" b="1" dirty="0" smtClean="0"/>
                  <a:t>加上</a:t>
                </a:r>
                <a:r>
                  <a:rPr lang="zh-CN" altLang="en-US" b="1" dirty="0"/>
                  <a:t>一个新</a:t>
                </a:r>
                <a:r>
                  <a:rPr lang="zh-CN" altLang="en-US" b="1" dirty="0" smtClean="0"/>
                  <a:t>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/>
                  <a:t>与图上的一点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/>
                  <a:t>相连，</a:t>
                </a:r>
                <a:r>
                  <a:rPr lang="zh-CN" altLang="en-US" b="1" dirty="0" smtClean="0"/>
                  <a:t>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/>
                  <a:t>都增加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，而面数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/>
                  <a:t>不变，故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=</a:t>
                </a:r>
                <a:r>
                  <a:rPr lang="en-US" altLang="zh-CN" b="1" dirty="0"/>
                  <a:t>2</a:t>
                </a:r>
              </a:p>
              <a:p>
                <a:pPr lvl="1"/>
                <a:r>
                  <a:rPr lang="en-US" altLang="zh-CN" b="1" dirty="0"/>
                  <a:t>b) </a:t>
                </a:r>
                <a:r>
                  <a:rPr lang="zh-CN" altLang="en-US" b="1" dirty="0"/>
                  <a:t>用一条边连接图上的两已知点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/>
                  <a:t>都增加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，</a:t>
                </a:r>
                <a:r>
                  <a:rPr lang="zh-CN" altLang="en-US" b="1" dirty="0" smtClean="0"/>
                  <a:t>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/>
                  <a:t>不变，故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b="1" dirty="0"/>
                  <a:t>=2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3148122"/>
                <a:ext cx="8229600" cy="3377222"/>
              </a:xfrm>
              <a:blipFill rotWithShape="0">
                <a:blip r:embed="rId2"/>
                <a:stretch>
                  <a:fillRect l="-1037" t="-1986" r="-370" b="-1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39922"/>
            <a:ext cx="4176712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8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7-5 </a:t>
            </a:r>
            <a:r>
              <a:rPr lang="zh-CN" altLang="en-US" dirty="0"/>
              <a:t>平面图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－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5.3 </a:t>
                </a:r>
                <a:r>
                  <a:rPr lang="zh-CN" altLang="en-US" b="1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是</a:t>
                </a:r>
                <a:r>
                  <a:rPr lang="zh-CN" altLang="en-US" b="1" dirty="0"/>
                  <a:t>一个</a:t>
                </a:r>
                <a:r>
                  <a:rPr lang="zh-CN" altLang="en-US" b="1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个结点，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zh-CN" altLang="en-US" b="1" dirty="0" smtClean="0"/>
                  <a:t>条</a:t>
                </a:r>
                <a:r>
                  <a:rPr lang="zh-CN" altLang="en-US" b="1" dirty="0"/>
                  <a:t>边的连通简单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平面图</a:t>
                </a:r>
                <a:r>
                  <a:rPr lang="zh-CN" altLang="en-US" b="1" dirty="0"/>
                  <a:t>，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>
                  <a:spcBef>
                    <a:spcPct val="50000"/>
                  </a:spcBef>
                </a:pPr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</a:t>
                </a:r>
                <a:r>
                  <a:rPr lang="zh-CN" altLang="en-US" b="1" dirty="0"/>
                  <a:t>设连通平面图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的面数为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400050" lvl="1" indent="0">
                  <a:spcBef>
                    <a:spcPct val="50000"/>
                  </a:spcBef>
                  <a:buNone/>
                </a:pPr>
                <a:r>
                  <a:rPr lang="zh-CN" altLang="en-US" b="1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b="1" dirty="0"/>
                  <a:t>时上式</a:t>
                </a:r>
                <a:r>
                  <a:rPr lang="zh-CN" altLang="en-US" b="1" dirty="0" smtClean="0"/>
                  <a:t>成立。若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≥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/>
                  <a:t>，则每一面的次数不小于</a:t>
                </a:r>
                <a:r>
                  <a:rPr lang="en-US" altLang="zh-CN" b="1" dirty="0"/>
                  <a:t>3</a:t>
                </a:r>
                <a:r>
                  <a:rPr lang="zh-CN" altLang="en-US" b="1" dirty="0" smtClean="0"/>
                  <a:t>，由</a:t>
                </a:r>
                <a:r>
                  <a:rPr lang="zh-CN" altLang="en-US" b="1" dirty="0"/>
                  <a:t>定理</a:t>
                </a:r>
                <a:r>
                  <a:rPr lang="en-US" altLang="zh-CN" b="1" dirty="0"/>
                  <a:t>7</a:t>
                </a:r>
                <a:r>
                  <a:rPr lang="zh-CN" altLang="en-US" b="1" dirty="0"/>
                  <a:t>－</a:t>
                </a:r>
                <a:r>
                  <a:rPr lang="en-US" altLang="zh-CN" b="1" dirty="0" smtClean="0"/>
                  <a:t>5.1</a:t>
                </a:r>
                <a:r>
                  <a:rPr lang="zh-CN" altLang="en-US" b="1" dirty="0" smtClean="0"/>
                  <a:t>各</a:t>
                </a:r>
                <a:r>
                  <a:rPr lang="zh-CN" altLang="en-US" b="1" dirty="0"/>
                  <a:t>面次数之和为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zh-CN" altLang="en-US" b="1" dirty="0"/>
                  <a:t>，因此</a:t>
                </a:r>
              </a:p>
              <a:p>
                <a:pPr>
                  <a:spcBef>
                    <a:spcPct val="50000"/>
                  </a:spcBef>
                  <a:buNone/>
                </a:pPr>
                <a:r>
                  <a:rPr lang="zh-CN" altLang="en-US" b="1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US" altLang="zh-CN" b="1" dirty="0"/>
              </a:p>
              <a:p>
                <a:pPr>
                  <a:spcBef>
                    <a:spcPct val="50000"/>
                  </a:spcBef>
                  <a:buNone/>
                </a:pPr>
                <a:r>
                  <a:rPr lang="zh-CN" altLang="en-US" b="1" dirty="0" smtClean="0"/>
                  <a:t>   代入</a:t>
                </a:r>
                <a:r>
                  <a:rPr lang="zh-CN" altLang="en-US" b="1" dirty="0"/>
                  <a:t>欧拉定理：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－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－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US" altLang="zh-CN" b="1" dirty="0"/>
              </a:p>
              <a:p>
                <a:pPr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b="1" i="1" dirty="0">
                          <a:latin typeface="Cambria Math" panose="02040503050406030204" pitchFamily="18" charset="0"/>
                        </a:rPr>
                        <m:t>－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－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altLang="zh-CN" b="1" dirty="0"/>
              </a:p>
              <a:p>
                <a:pPr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zh-CN" altLang="en-US" b="1" i="1" dirty="0">
                          <a:latin typeface="Cambria Math" panose="02040503050406030204" pitchFamily="18" charset="0"/>
                        </a:rPr>
                        <m:t>－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50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7-5 </a:t>
            </a:r>
            <a:r>
              <a:rPr lang="zh-CN" altLang="en-US" dirty="0"/>
              <a:t>平面图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4360" y="980728"/>
                <a:ext cx="6085656" cy="5256584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1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zh-CN" altLang="en-US" b="1" dirty="0"/>
                  <a:t>是非平面图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证</a:t>
                </a:r>
                <a:r>
                  <a:rPr lang="en-US" altLang="zh-CN" b="1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－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＜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zh-CN" altLang="en-US" b="1" dirty="0" smtClean="0"/>
                  <a:t>即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zh-CN" b="1" dirty="0"/>
                  <a:t>  </a:t>
                </a:r>
                <a:r>
                  <a:rPr lang="zh-CN" altLang="en-US" b="1" dirty="0"/>
                  <a:t>不成立</a:t>
                </a:r>
                <a:r>
                  <a:rPr lang="zh-CN" altLang="en-US" b="1" dirty="0" smtClean="0"/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是非</a:t>
                </a:r>
                <a:r>
                  <a:rPr lang="zh-CN" altLang="en-US" b="1" dirty="0"/>
                  <a:t>平面图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marL="0" indent="0" algn="just">
                  <a:buNone/>
                </a:pPr>
                <a:endParaRPr lang="en-US" altLang="zh-CN" b="1" dirty="0" smtClean="0"/>
              </a:p>
              <a:p>
                <a:pPr algn="just"/>
                <a:r>
                  <a:rPr lang="zh-CN" altLang="en-US" b="1" dirty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2</a:t>
                </a:r>
                <a:r>
                  <a:rPr lang="en-US" altLang="zh-CN" b="1" dirty="0"/>
                  <a:t> </a:t>
                </a:r>
                <a:r>
                  <a:rPr lang="zh-CN" altLang="en-US" b="1" dirty="0" smtClean="0"/>
                  <a:t>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是非</a:t>
                </a:r>
                <a:r>
                  <a:rPr lang="zh-CN" altLang="en-US" b="1" dirty="0"/>
                  <a:t>平面图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pPr algn="just"/>
                <a:r>
                  <a:rPr lang="zh-CN" altLang="en-US" b="1" dirty="0" smtClean="0"/>
                  <a:t>证</a:t>
                </a:r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/>
                  <a:t>是平面图</a:t>
                </a:r>
                <a:r>
                  <a:rPr lang="zh-CN" altLang="en-US" b="1" dirty="0" smtClean="0"/>
                  <a:t>，因为</a:t>
                </a:r>
                <a:r>
                  <a:rPr lang="zh-CN" altLang="en-US" b="1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/>
                  <a:t>中任取</a:t>
                </a:r>
                <a:r>
                  <a:rPr lang="en-US" altLang="zh-CN" b="1" dirty="0"/>
                  <a:t>3</a:t>
                </a:r>
                <a:r>
                  <a:rPr lang="zh-CN" altLang="en-US" b="1" dirty="0"/>
                  <a:t>个结点，其中必有两个结点不邻接</a:t>
                </a:r>
                <a:r>
                  <a:rPr lang="zh-CN" altLang="en-US" b="1" dirty="0" smtClean="0"/>
                  <a:t>，故</a:t>
                </a:r>
                <a:r>
                  <a:rPr lang="zh-CN" altLang="en-US" b="1" dirty="0"/>
                  <a:t>每个面的次数都不小于</a:t>
                </a:r>
                <a:r>
                  <a:rPr lang="en-US" altLang="zh-CN" b="1" dirty="0"/>
                  <a:t>4</a:t>
                </a:r>
                <a:r>
                  <a:rPr lang="zh-CN" altLang="en-US" b="1" dirty="0" smtClean="0"/>
                  <a:t>，由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zh-CN" altLang="en-US" b="1" dirty="0"/>
                  <a:t>，（定理 </a:t>
                </a:r>
                <a:r>
                  <a:rPr lang="en-US" altLang="zh-CN" b="1" dirty="0"/>
                  <a:t>7</a:t>
                </a:r>
                <a:r>
                  <a:rPr lang="zh-CN" altLang="en-US" b="1" dirty="0"/>
                  <a:t>－</a:t>
                </a:r>
                <a:r>
                  <a:rPr lang="en-US" altLang="zh-CN" b="1" dirty="0"/>
                  <a:t>5.1 </a:t>
                </a:r>
                <a:r>
                  <a:rPr lang="zh-CN" altLang="en-US" b="1" dirty="0" smtClean="0"/>
                  <a:t>）即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b="1" dirty="0"/>
                  <a:t>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－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≥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－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b="1" dirty="0" smtClean="0"/>
                  <a:t>. </a:t>
                </a:r>
                <a:r>
                  <a:rPr lang="zh-CN" altLang="en-US" b="1" dirty="0" smtClean="0"/>
                  <a:t>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zh-CN" altLang="en-US" b="1" dirty="0" smtClean="0"/>
                  <a:t>。</a:t>
                </a:r>
                <a:r>
                  <a:rPr lang="zh-CN" altLang="en-US" b="1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/>
                  <a:t>中有</a:t>
                </a:r>
                <a:r>
                  <a:rPr lang="en-US" altLang="zh-CN" b="1" dirty="0"/>
                  <a:t>6</a:t>
                </a:r>
                <a:r>
                  <a:rPr lang="zh-CN" altLang="en-US" b="1" dirty="0"/>
                  <a:t>个结点</a:t>
                </a:r>
                <a:r>
                  <a:rPr lang="en-US" altLang="zh-CN" b="1" dirty="0"/>
                  <a:t>9</a:t>
                </a:r>
                <a:r>
                  <a:rPr lang="zh-CN" altLang="en-US" b="1" dirty="0"/>
                  <a:t>条边，</a:t>
                </a:r>
                <a:r>
                  <a:rPr lang="zh-CN" altLang="en-US" b="1" dirty="0" smtClean="0"/>
                  <a:t>故</a:t>
                </a:r>
                <a:r>
                  <a:rPr lang="en-US" altLang="zh-CN" b="1" dirty="0" smtClean="0"/>
                  <a:t>2×6</a:t>
                </a:r>
                <a:r>
                  <a:rPr lang="zh-CN" altLang="en-US" b="1" dirty="0"/>
                  <a:t>－</a:t>
                </a:r>
                <a:r>
                  <a:rPr lang="en-US" altLang="zh-CN" b="1" dirty="0"/>
                  <a:t>4</a:t>
                </a:r>
                <a:r>
                  <a:rPr lang="zh-CN" altLang="en-US" b="1" dirty="0"/>
                  <a:t>＜</a:t>
                </a:r>
                <a:r>
                  <a:rPr lang="en-US" altLang="zh-CN" b="1" dirty="0"/>
                  <a:t>9</a:t>
                </a:r>
                <a:r>
                  <a:rPr lang="zh-CN" altLang="en-US" b="1" dirty="0"/>
                  <a:t>，即</a:t>
                </a:r>
                <a:r>
                  <a:rPr lang="en-US" altLang="zh-CN" b="1" dirty="0"/>
                  <a:t>K3</a:t>
                </a:r>
                <a:r>
                  <a:rPr lang="zh-CN" altLang="en-US" b="1" dirty="0"/>
                  <a:t>，</a:t>
                </a:r>
                <a:r>
                  <a:rPr lang="en-US" altLang="zh-CN" b="1" dirty="0"/>
                  <a:t>3</a:t>
                </a:r>
                <a:r>
                  <a:rPr lang="zh-CN" altLang="en-US" b="1" dirty="0"/>
                  <a:t>是非平面图。</a:t>
                </a:r>
              </a:p>
              <a:p>
                <a:endParaRPr lang="zh-CN" altLang="en-US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360" y="980728"/>
                <a:ext cx="6085656" cy="5256584"/>
              </a:xfrm>
              <a:blipFill rotWithShape="0">
                <a:blip r:embed="rId2"/>
                <a:stretch>
                  <a:fillRect l="-1301" t="-1276" r="-1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76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8" y="723737"/>
            <a:ext cx="165576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27" y="3645024"/>
            <a:ext cx="279877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97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7-5 </a:t>
            </a:r>
            <a:r>
              <a:rPr lang="zh-CN" altLang="en-US" dirty="0"/>
              <a:t>平面图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 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－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5.8  </a:t>
                </a:r>
                <a:r>
                  <a:rPr lang="zh-CN" altLang="en-US" b="1" dirty="0"/>
                  <a:t>给定两个图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/>
                  <a:t>，如果它们是同构的，或者通过反复插入或删除度数为</a:t>
                </a:r>
                <a:r>
                  <a:rPr lang="en-US" altLang="zh-CN" b="1" dirty="0" smtClean="0"/>
                  <a:t>2</a:t>
                </a:r>
                <a:r>
                  <a:rPr lang="zh-CN" altLang="en-US" b="1" dirty="0" smtClean="0"/>
                  <a:t>的</a:t>
                </a:r>
                <a:r>
                  <a:rPr lang="zh-CN" altLang="en-US" b="1" dirty="0"/>
                  <a:t>结点后，使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/>
                  <a:t>同构，则称该两图是在</a:t>
                </a:r>
                <a:r>
                  <a:rPr lang="en-US" altLang="zh-CN" b="1" dirty="0">
                    <a:solidFill>
                      <a:srgbClr val="CC00CC"/>
                    </a:solidFill>
                  </a:rPr>
                  <a:t>2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度结点内同构</a:t>
                </a:r>
                <a:r>
                  <a:rPr lang="zh-CN" altLang="en-US" b="1" dirty="0"/>
                  <a:t>。</a:t>
                </a:r>
              </a:p>
              <a:p>
                <a:pPr algn="just"/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84538"/>
            <a:ext cx="381635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708275"/>
            <a:ext cx="3960812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2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7-5 </a:t>
            </a:r>
            <a:r>
              <a:rPr lang="zh-CN" altLang="en-US" dirty="0"/>
              <a:t>平面图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1728192"/>
              </a:xfrm>
            </p:spPr>
            <p:txBody>
              <a:bodyPr/>
              <a:lstStyle/>
              <a:p>
                <a:r>
                  <a:rPr lang="zh-CN" altLang="en-US" b="1" dirty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－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5.4</a:t>
                </a:r>
                <a:r>
                  <a:rPr lang="zh-CN" altLang="en-US" b="1" dirty="0"/>
                  <a:t>（库拉托夫斯基定理） 一个图是平面图，当且仅当它不包含与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zh-CN" altLang="en-US" b="1" dirty="0"/>
                  <a:t>在</a:t>
                </a:r>
                <a:r>
                  <a:rPr lang="en-US" altLang="zh-CN" b="1" dirty="0" smtClean="0"/>
                  <a:t>2</a:t>
                </a:r>
                <a:r>
                  <a:rPr lang="zh-CN" altLang="en-US" b="1" dirty="0" smtClean="0"/>
                  <a:t>度</a:t>
                </a:r>
                <a:r>
                  <a:rPr lang="zh-CN" altLang="en-US" b="1" dirty="0"/>
                  <a:t>结点内同构的子图。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1728192"/>
              </a:xfrm>
              <a:blipFill rotWithShape="0">
                <a:blip r:embed="rId2"/>
                <a:stretch>
                  <a:fillRect l="-1037" t="-2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78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752975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3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898525" y="1544638"/>
            <a:ext cx="7489825" cy="1938992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学习要点：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	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理解并掌握基本概念：平面图，面的次数，欧拉公式；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 </a:t>
            </a:r>
          </a:p>
          <a:p>
            <a:pPr>
              <a:spcBef>
                <a:spcPct val="50000"/>
              </a:spcBef>
              <a:buSzPct val="85000"/>
              <a:defRPr/>
            </a:pP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   2. </a:t>
            </a:r>
            <a:r>
              <a:rPr kumimoji="1" lang="zh-CN" altLang="en-US" sz="2400" b="1" dirty="0" smtClean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掌握判断非平面图和平面图的方法。</a:t>
            </a:r>
            <a:endParaRPr kumimoji="1" lang="zh-CN" altLang="en-US" sz="24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60419" name="Picture 3" descr="52design_com_kr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080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1AB0D9-82E6-4E3E-9DDC-5AE59A461BF1}" type="slidenum">
              <a:rPr lang="en-US" altLang="zh-CN" smtClean="0">
                <a:solidFill>
                  <a:srgbClr val="045C75"/>
                </a:solidFill>
              </a:rPr>
              <a:pPr/>
              <a:t>79</a:t>
            </a:fld>
            <a:endParaRPr lang="en-US" altLang="zh-CN" smtClean="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6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2304256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7-1.2 </a:t>
                </a:r>
                <a:r>
                  <a:rPr lang="zh-CN" altLang="en-US" b="1" dirty="0" smtClean="0"/>
                  <a:t>在图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中，与结点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关联的边数，称作是该结点的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度数</a:t>
                </a:r>
                <a:r>
                  <a:rPr lang="zh-CN" altLang="en-US" b="1" dirty="0" smtClean="0"/>
                  <a:t>，记作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𝐝𝐞𝐠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约定：每个环在其对应结点上度数增加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2.</a:t>
                </a:r>
              </a:p>
              <a:p>
                <a:r>
                  <a:rPr lang="zh-CN" altLang="en-US" b="1" dirty="0" smtClean="0"/>
                  <a:t>记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𝐝𝐞𝐠</m:t>
                                </m:r>
                              </m:fNam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func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1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b="1" dirty="0" smtClean="0">
                    <a:solidFill>
                      <a:srgbClr val="CC00CC"/>
                    </a:solidFill>
                    <a:latin typeface="Cambria Math" panose="02040503050406030204" pitchFamily="18" charset="0"/>
                  </a:rPr>
                  <a:t>最大度</a:t>
                </a:r>
                <a:endParaRPr lang="en-US" altLang="zh-CN" b="1" dirty="0" smtClean="0">
                  <a:solidFill>
                    <a:srgbClr val="CC00CC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𝒎𝒊𝒏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{</m:t>
                        </m:r>
                        <m:func>
                          <m:func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𝒅𝒆𝒈</m:t>
                            </m:r>
                          </m:fNam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</m:d>
                          </m:e>
                        </m:func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1" dirty="0" smtClean="0">
                    <a:solidFill>
                      <a:srgbClr val="CC00CC"/>
                    </a:solidFill>
                  </a:rPr>
                  <a:t>最小度</a:t>
                </a:r>
                <a:endParaRPr lang="zh-CN" altLang="en-US" b="1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2304256"/>
              </a:xfrm>
              <a:blipFill rotWithShape="0">
                <a:blip r:embed="rId3"/>
                <a:stretch>
                  <a:fillRect l="-1037" t="-2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012012" y="4653136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948116" y="3861048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884220" y="4653136"/>
            <a:ext cx="145132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86836" y="617694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012012" y="6176942"/>
            <a:ext cx="145132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178612" y="6248950"/>
            <a:ext cx="17270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178612" y="4725144"/>
            <a:ext cx="17270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4"/>
            <a:endCxn id="10" idx="0"/>
          </p:cNvCxnSpPr>
          <p:nvPr/>
        </p:nvCxnSpPr>
        <p:spPr>
          <a:xfrm>
            <a:off x="3084578" y="4797152"/>
            <a:ext cx="0" cy="137979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56786" y="4797152"/>
            <a:ext cx="0" cy="137979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3"/>
          </p:cNvCxnSpPr>
          <p:nvPr/>
        </p:nvCxnSpPr>
        <p:spPr>
          <a:xfrm flipH="1">
            <a:off x="3077767" y="3983973"/>
            <a:ext cx="891603" cy="6691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8" idx="1"/>
          </p:cNvCxnSpPr>
          <p:nvPr/>
        </p:nvCxnSpPr>
        <p:spPr>
          <a:xfrm flipH="1" flipV="1">
            <a:off x="4087587" y="3945787"/>
            <a:ext cx="817887" cy="728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弧形 23"/>
          <p:cNvSpPr/>
          <p:nvPr/>
        </p:nvSpPr>
        <p:spPr>
          <a:xfrm rot="10176066">
            <a:off x="4962193" y="4443058"/>
            <a:ext cx="578170" cy="585342"/>
          </a:xfrm>
          <a:prstGeom prst="arc">
            <a:avLst>
              <a:gd name="adj1" fmla="val 1361088"/>
              <a:gd name="adj2" fmla="val 21307758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291468" y="3789040"/>
            <a:ext cx="42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94956" y="4308189"/>
            <a:ext cx="42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27784" y="6018117"/>
            <a:ext cx="42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009241" y="6070654"/>
            <a:ext cx="42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687539" y="4191471"/>
            <a:ext cx="42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85300" y="5485164"/>
                <a:ext cx="12998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 smtClean="0"/>
                  <a:t>5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 smtClean="0"/>
                  <a:t>2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00" y="5485164"/>
                <a:ext cx="1299843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408" t="-5882" r="-6573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7-6 </a:t>
            </a:r>
            <a:r>
              <a:rPr lang="zh-CN" altLang="en-US" dirty="0" smtClean="0"/>
              <a:t>对偶图与着色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49358" y="1124744"/>
                <a:ext cx="8371114" cy="37444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 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－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6.1 </a:t>
                </a:r>
                <a:r>
                  <a:rPr lang="zh-CN" altLang="en-US" b="1" dirty="0"/>
                  <a:t>给定</a:t>
                </a:r>
                <a:r>
                  <a:rPr lang="zh-CN" altLang="en-US" b="1" dirty="0" smtClean="0"/>
                  <a:t>平面图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b="1" dirty="0"/>
                  <a:t>,</a:t>
                </a:r>
                <a:r>
                  <a:rPr lang="zh-CN" altLang="en-US" b="1" dirty="0"/>
                  <a:t>它具有</a:t>
                </a:r>
                <a:r>
                  <a:rPr lang="zh-CN" altLang="en-US" b="1" dirty="0" smtClean="0"/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, </a:t>
                </a:r>
                <a:r>
                  <a:rPr lang="zh-CN" altLang="en-US" b="1" dirty="0"/>
                  <a:t>若有</a:t>
                </a:r>
                <a:r>
                  <a:rPr lang="zh-CN" altLang="en-US" b="1" dirty="0" smtClean="0"/>
                  <a:t>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zh-CN" altLang="en-US" b="1" dirty="0"/>
                  <a:t>满足下述条件：</a:t>
                </a:r>
              </a:p>
              <a:p>
                <a:pPr lvl="1"/>
                <a:r>
                  <a:rPr lang="en-US" altLang="zh-CN" b="1" dirty="0"/>
                  <a:t>1</a:t>
                </a:r>
                <a:r>
                  <a:rPr lang="zh-CN" altLang="en-US" b="1" dirty="0"/>
                  <a:t>）对于图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的任一个面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dirty="0"/>
                  <a:t>,</a:t>
                </a:r>
                <a:r>
                  <a:rPr lang="zh-CN" altLang="en-US" b="1" dirty="0"/>
                  <a:t>内部有且仅有一个结点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1" dirty="0"/>
                  <a:t>。</a:t>
                </a:r>
              </a:p>
              <a:p>
                <a:pPr lvl="1"/>
                <a:r>
                  <a:rPr lang="en-US" altLang="zh-CN" b="1" dirty="0"/>
                  <a:t>2</a:t>
                </a:r>
                <a:r>
                  <a:rPr lang="zh-CN" altLang="en-US" b="1" dirty="0"/>
                  <a:t>）对于图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/>
                  <a:t>的公共</a:t>
                </a:r>
                <a:r>
                  <a:rPr lang="zh-CN" altLang="en-US" b="1" dirty="0" smtClean="0"/>
                  <a:t>边界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,</a:t>
                </a:r>
                <a:r>
                  <a:rPr lang="zh-CN" altLang="en-US" b="1" dirty="0"/>
                  <a:t>存在且仅存在一</a:t>
                </a:r>
                <a:r>
                  <a:rPr lang="zh-CN" altLang="en-US" b="1" dirty="0" smtClean="0"/>
                  <a:t>条边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1" dirty="0" smtClean="0"/>
                  <a:t>，使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 smtClean="0"/>
                  <a:t>,</a:t>
                </a:r>
                <a:r>
                  <a:rPr lang="zh-CN" altLang="en-US" b="1" dirty="0"/>
                  <a:t>且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/>
                  <a:t>相交。</a:t>
                </a:r>
              </a:p>
              <a:p>
                <a:pPr lvl="1"/>
                <a:r>
                  <a:rPr lang="en-US" altLang="zh-CN" b="1" dirty="0"/>
                  <a:t>3</a:t>
                </a:r>
                <a:r>
                  <a:rPr lang="zh-CN" altLang="en-US" b="1" dirty="0"/>
                  <a:t>）当且仅当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/>
                  <a:t>只是一个面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/>
                  <a:t>的边界时，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存在</a:t>
                </a:r>
                <a:r>
                  <a:rPr lang="zh-CN" altLang="en-US" b="1" dirty="0"/>
                  <a:t>一个环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/>
                  <a:t>相交。</a:t>
                </a:r>
              </a:p>
              <a:p>
                <a:pPr marL="400050" lvl="1" indent="0">
                  <a:buNone/>
                </a:pPr>
                <a:r>
                  <a:rPr lang="zh-CN" altLang="en-US" b="1" dirty="0" smtClean="0"/>
                  <a:t>则</a:t>
                </a:r>
                <a:r>
                  <a:rPr lang="zh-CN" altLang="en-US" b="1" dirty="0"/>
                  <a:t>称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的对偶图</a:t>
                </a:r>
                <a:r>
                  <a:rPr lang="zh-CN" altLang="en-US" b="1" dirty="0"/>
                  <a:t>。</a:t>
                </a:r>
              </a:p>
              <a:p>
                <a:pPr marL="0" indent="0">
                  <a:buNone/>
                </a:pPr>
                <a:endParaRPr lang="en-US" altLang="zh-CN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358" y="1124744"/>
                <a:ext cx="8371114" cy="3744416"/>
              </a:xfrm>
              <a:blipFill rotWithShape="0">
                <a:blip r:embed="rId2"/>
                <a:stretch>
                  <a:fillRect l="-1020" t="-2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110037"/>
            <a:ext cx="21907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39706" y="4862809"/>
            <a:ext cx="5556293" cy="1200329"/>
          </a:xfrm>
          <a:prstGeom prst="rect">
            <a:avLst/>
          </a:prstGeom>
          <a:ln w="28575">
            <a:solidFill>
              <a:srgbClr val="00CC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注：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由对偶图的定义得，如果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G*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的对偶图，则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也是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G*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的对偶图。一个连通的平面图的对偶图也是平面图</a:t>
            </a:r>
            <a:r>
              <a:rPr lang="zh-CN" altLang="en-US" sz="2400" b="1" dirty="0">
                <a:solidFill>
                  <a:srgbClr val="CC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152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7-6 </a:t>
            </a:r>
            <a:r>
              <a:rPr lang="zh-CN" altLang="en-US" dirty="0"/>
              <a:t>对偶图与着色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71528"/>
                <a:ext cx="8229600" cy="1152128"/>
              </a:xfrm>
            </p:spPr>
            <p:txBody>
              <a:bodyPr/>
              <a:lstStyle/>
              <a:p>
                <a:r>
                  <a:rPr lang="zh-CN" altLang="en-US" b="1" dirty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－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6.2 </a:t>
                </a:r>
                <a:r>
                  <a:rPr lang="zh-CN" altLang="en-US" b="1" dirty="0"/>
                  <a:t>如果图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的对偶图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1" dirty="0"/>
                  <a:t>同构于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是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自对偶图</a:t>
                </a:r>
                <a:r>
                  <a:rPr lang="zh-CN" altLang="en-US" b="1" dirty="0"/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71528"/>
                <a:ext cx="8229600" cy="1152128"/>
              </a:xfrm>
              <a:blipFill rotWithShape="0">
                <a:blip r:embed="rId3"/>
                <a:stretch>
                  <a:fillRect l="-963" t="-5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01" y="1599655"/>
            <a:ext cx="3275856" cy="256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57200" y="4343491"/>
            <a:ext cx="8435280" cy="2012859"/>
          </a:xfrm>
          <a:prstGeom prst="rect">
            <a:avLst/>
          </a:prstGeom>
          <a:ln>
            <a:solidFill>
              <a:srgbClr val="00CC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从对偶图的问题，我们可以看到，对于地图的着色问题，可以归纳为对于平面图的结点的着色问题。因此四色问题可以归结为要证明对于任何一个平面图，一定可以用四种颜色，对它的结点进行着色，使得邻接的结点都有不同的颜色。</a:t>
            </a:r>
          </a:p>
        </p:txBody>
      </p:sp>
    </p:spTree>
    <p:extLst>
      <p:ext uri="{BB962C8B-B14F-4D97-AF65-F5344CB8AC3E}">
        <p14:creationId xmlns:p14="http://schemas.microsoft.com/office/powerpoint/2010/main" val="312369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7-6 </a:t>
            </a:r>
            <a:r>
              <a:rPr lang="zh-CN" altLang="en-US" dirty="0"/>
              <a:t>对偶图与着色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7</a:t>
                </a:r>
                <a:r>
                  <a:rPr lang="zh-CN" altLang="en-US" b="1" dirty="0">
                    <a:solidFill>
                      <a:srgbClr val="0000CC"/>
                    </a:solidFill>
                  </a:rPr>
                  <a:t>－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6.3 </a:t>
                </a:r>
                <a:r>
                  <a:rPr lang="zh-CN" altLang="en-US" b="1" dirty="0"/>
                  <a:t>给图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的每个结点着色，使得没有两个相邻结点着上相同的颜色，这种着色称为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正常着色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如果</a:t>
                </a:r>
                <a:r>
                  <a:rPr lang="zh-CN" altLang="en-US" b="1" dirty="0"/>
                  <a:t>图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的结点可用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/>
                  <a:t>种颜色正常着色，则称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b="1" dirty="0" smtClean="0">
                    <a:solidFill>
                      <a:srgbClr val="CC00CC"/>
                    </a:solidFill>
                  </a:rPr>
                  <a:t>-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色</a:t>
                </a:r>
                <a:r>
                  <a:rPr lang="zh-CN" altLang="en-US" b="1" dirty="0"/>
                  <a:t>的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/>
                  <a:t>对于</a:t>
                </a:r>
                <a:r>
                  <a:rPr lang="zh-CN" altLang="en-US" b="1" dirty="0"/>
                  <a:t>图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着色时，需要的最少颜色数称为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的着色数</a:t>
                </a:r>
                <a:r>
                  <a:rPr lang="zh-CN" altLang="en-US" b="1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7-6 </a:t>
            </a:r>
            <a:r>
              <a:rPr lang="zh-CN" altLang="en-US" dirty="0"/>
              <a:t>对偶图与着色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韦尔奇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鲍威尔法（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Welch Powell)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）将图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中的结点按照度数的递减次序进行排列。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）用第一种颜色对第一点着色，并且按排列次序，对与前面着色点不邻接的每一点着上同样的颜色。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）用第二种颜色对尚未着色的点重复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），用第三种颜色继续这种做法。直到所有的点都着上色为止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1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7-6 </a:t>
            </a:r>
            <a:r>
              <a:rPr lang="zh-CN" altLang="en-US" dirty="0"/>
              <a:t>对偶图与着色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0000CC"/>
                    </a:solidFill>
                  </a:rPr>
                  <a:t>1 </a:t>
                </a:r>
                <a:r>
                  <a:rPr lang="zh-CN" altLang="en-US" b="1" dirty="0"/>
                  <a:t>用韦尔奇</a:t>
                </a:r>
                <a:r>
                  <a:rPr lang="en-US" altLang="zh-CN" b="1" dirty="0"/>
                  <a:t>·</a:t>
                </a:r>
                <a:r>
                  <a:rPr lang="zh-CN" altLang="en-US" b="1" dirty="0"/>
                  <a:t>鲍威尔法对下图着色。</a:t>
                </a:r>
              </a:p>
              <a:p>
                <a:pPr>
                  <a:spcBef>
                    <a:spcPct val="50000"/>
                  </a:spcBef>
                </a:pPr>
                <a:r>
                  <a:rPr lang="zh-CN" altLang="en-US" b="1" dirty="0"/>
                  <a:t>解 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1</a:t>
                </a:r>
                <a:r>
                  <a:rPr lang="zh-CN" altLang="en-US" b="1" dirty="0"/>
                  <a:t>）排列结点次序：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altLang="zh-CN" b="1" baseline="-25000" dirty="0"/>
              </a:p>
              <a:p>
                <a:pPr lvl="2">
                  <a:spcBef>
                    <a:spcPct val="50000"/>
                  </a:spcBef>
                  <a:buNone/>
                </a:pPr>
                <a:r>
                  <a:rPr lang="en-US" altLang="zh-CN" b="1" dirty="0"/>
                  <a:t>2</a:t>
                </a:r>
                <a:r>
                  <a:rPr lang="zh-CN" altLang="en-US" b="1" dirty="0"/>
                  <a:t>）对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1" dirty="0"/>
                  <a:t>着第一种颜色。</a:t>
                </a:r>
              </a:p>
              <a:p>
                <a:pPr lvl="2">
                  <a:spcBef>
                    <a:spcPct val="50000"/>
                  </a:spcBef>
                  <a:buNone/>
                </a:pPr>
                <a:r>
                  <a:rPr lang="en-US" altLang="zh-CN" b="1" dirty="0"/>
                  <a:t>3</a:t>
                </a:r>
                <a:r>
                  <a:rPr lang="zh-CN" altLang="en-US" b="1" dirty="0"/>
                  <a:t>）对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zh-CN" altLang="en-US" b="1" dirty="0"/>
                  <a:t>着第二种颜色。</a:t>
                </a:r>
              </a:p>
              <a:p>
                <a:pPr lvl="2">
                  <a:spcBef>
                    <a:spcPct val="50000"/>
                  </a:spcBef>
                  <a:buNone/>
                </a:pPr>
                <a:r>
                  <a:rPr lang="en-US" altLang="zh-CN" b="1" dirty="0"/>
                  <a:t>4</a:t>
                </a:r>
                <a:r>
                  <a:rPr lang="zh-CN" altLang="en-US" b="1" dirty="0"/>
                  <a:t>）对结点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zh-CN" altLang="en-US" b="1" dirty="0"/>
                  <a:t>着第三种颜色。</a:t>
                </a:r>
              </a:p>
              <a:p>
                <a:pPr>
                  <a:spcBef>
                    <a:spcPct val="50000"/>
                  </a:spcBef>
                  <a:buNone/>
                </a:pPr>
                <a:r>
                  <a:rPr lang="zh-CN" altLang="en-US" b="1" dirty="0"/>
                  <a:t>     因此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是</a:t>
                </a:r>
                <a:r>
                  <a:rPr lang="en-US" altLang="zh-CN" b="1" dirty="0"/>
                  <a:t>3</a:t>
                </a:r>
                <a:r>
                  <a:rPr lang="zh-CN" altLang="en-US" b="1" dirty="0"/>
                  <a:t>色的。即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b="1" dirty="0" smtClean="0"/>
                  <a:t>.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50579"/>
            <a:ext cx="2737297" cy="269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4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7-6 </a:t>
            </a:r>
            <a:r>
              <a:rPr lang="zh-CN" altLang="en-US" dirty="0"/>
              <a:t>对偶图与着色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7-6.1 </a:t>
                </a:r>
                <a:r>
                  <a:rPr lang="zh-CN" altLang="en-US" b="1" dirty="0"/>
                  <a:t>对于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/>
                  <a:t>个结点的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完全图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baseline="-25000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err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altLang="zh-CN" b="1" i="1" baseline="-25000" dirty="0" err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zh-CN" altLang="en-US" b="1" i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＝</m:t>
                    </m:r>
                    <m:r>
                      <a:rPr lang="zh-CN" altLang="en-US" b="1" i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b="1" dirty="0" smtClean="0">
                  <a:solidFill>
                    <a:srgbClr val="CC00CC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7-6.2 </a:t>
                </a:r>
                <a:r>
                  <a:rPr lang="zh-CN" altLang="en-US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为一个至少具有三个结点的连通平面图，则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中必有一个结点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b="1" dirty="0"/>
                  <a:t>, </a:t>
                </a:r>
                <a:r>
                  <a:rPr lang="zh-CN" altLang="en-US" b="1" dirty="0"/>
                  <a:t>使得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𝒅𝒆𝒈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 ≤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altLang="zh-CN" b="1" dirty="0"/>
                  <a:t>.</a:t>
                </a:r>
              </a:p>
              <a:p>
                <a:pPr>
                  <a:spcBef>
                    <a:spcPct val="50000"/>
                  </a:spcBef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证</a:t>
                </a:r>
                <a:r>
                  <a:rPr lang="en-US" altLang="zh-CN" b="1" dirty="0" smtClean="0"/>
                  <a:t>.</a:t>
                </a:r>
                <a:r>
                  <a:rPr lang="zh-CN" altLang="en-US" b="1" dirty="0" smtClean="0"/>
                  <a:t> </a:t>
                </a:r>
                <a:r>
                  <a:rPr lang="zh-CN" altLang="en-US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&gt;, |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zh-CN" b="1" dirty="0"/>
                  <a:t>,</a:t>
                </a:r>
                <a:r>
                  <a:rPr lang="zh-CN" altLang="en-US" b="1" dirty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/>
                  <a:t>的每一个结点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b="1" dirty="0"/>
                  <a:t>,</a:t>
                </a:r>
                <a:r>
                  <a:rPr lang="zh-CN" altLang="en-US" b="1" dirty="0"/>
                  <a:t>都有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𝒅𝒆𝒈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 ≥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altLang="zh-CN" b="1" dirty="0"/>
                  <a:t>, </a:t>
                </a:r>
                <a:r>
                  <a:rPr lang="zh-CN" altLang="en-US" b="1" dirty="0"/>
                  <a:t>但因</a:t>
                </a:r>
              </a:p>
              <a:p>
                <a:pPr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𝐝𝐞𝐠</m:t>
                              </m:r>
                            </m:fNam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nary>
                    </m:oMath>
                  </m:oMathPara>
                </a14:m>
                <a:endParaRPr lang="zh-CN" altLang="en-US" b="1" dirty="0"/>
              </a:p>
              <a:p>
                <a:pPr lvl="1">
                  <a:spcBef>
                    <a:spcPct val="50000"/>
                  </a:spcBef>
                  <a:buNone/>
                </a:pPr>
                <a:r>
                  <a:rPr lang="zh-CN" altLang="en-US" b="1" dirty="0" smtClean="0"/>
                  <a:t>故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/>
                  <a:t>,</a:t>
                </a:r>
                <a:r>
                  <a:rPr lang="zh-CN" altLang="en-US" b="1" dirty="0"/>
                  <a:t>所以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altLang="zh-CN" b="1" dirty="0"/>
                  <a:t>, </a:t>
                </a:r>
                <a:r>
                  <a:rPr lang="zh-CN" altLang="en-US" b="1" dirty="0"/>
                  <a:t>矛盾。</a:t>
                </a:r>
              </a:p>
              <a:p>
                <a:pPr>
                  <a:spcBef>
                    <a:spcPct val="50000"/>
                  </a:spcBef>
                </a:pPr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7-6.3 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任意平面图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最多是</a:t>
                </a:r>
                <a:r>
                  <a:rPr lang="en-US" altLang="zh-CN" b="1" dirty="0">
                    <a:solidFill>
                      <a:srgbClr val="CC00CC"/>
                    </a:solidFill>
                  </a:rPr>
                  <a:t>5-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色的</a:t>
                </a:r>
                <a:r>
                  <a:rPr lang="zh-CN" altLang="en-US" b="1" dirty="0"/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455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4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7-1 </a:t>
            </a:r>
            <a:r>
              <a:rPr lang="zh-CN" altLang="en-US" dirty="0"/>
              <a:t>图的基本概念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7-1.1 </a:t>
                </a:r>
                <a:r>
                  <a:rPr lang="zh-CN" altLang="en-US" b="1" dirty="0" smtClean="0"/>
                  <a:t>每个图中，结点度数的总和等于边数的两倍。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7-1.2 </a:t>
                </a:r>
                <a:r>
                  <a:rPr lang="zh-CN" altLang="en-US" b="1" dirty="0" smtClean="0"/>
                  <a:t>在任何图中，度数为奇数的结点必定是偶数个。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7-1.3 </a:t>
                </a:r>
                <a:r>
                  <a:rPr lang="zh-CN" altLang="en-US" b="1" dirty="0" smtClean="0"/>
                  <a:t>在有向图中，射入一个结点的边数称为该结点的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入度</a:t>
                </a:r>
                <a:r>
                  <a:rPr lang="zh-CN" altLang="en-US" b="1" dirty="0" smtClean="0"/>
                  <a:t>，由一个结点射出的边数称为该结点的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出度</a:t>
                </a:r>
                <a:r>
                  <a:rPr lang="zh-CN" altLang="en-US" b="1" dirty="0" smtClean="0"/>
                  <a:t>。结点的出度与入度之和就是该结点的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度数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定理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7-1.3 </a:t>
                </a:r>
                <a:r>
                  <a:rPr lang="zh-CN" altLang="en-US" b="1" dirty="0" smtClean="0"/>
                  <a:t>在任何有向图中，所有结点的入度之和等于所有结点的出度之和。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7-1.4 </a:t>
                </a:r>
                <a:r>
                  <a:rPr lang="zh-CN" altLang="en-US" b="1" dirty="0" smtClean="0"/>
                  <a:t>含有平行边的任何一个图称为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多重图，</a:t>
                </a:r>
                <a:r>
                  <a:rPr lang="zh-CN" altLang="en-US" b="1" dirty="0" smtClean="0"/>
                  <a:t>否则是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简单图</a:t>
                </a:r>
                <a:r>
                  <a:rPr lang="zh-CN" altLang="en-US" b="1" dirty="0" smtClean="0"/>
                  <a:t>。</a:t>
                </a:r>
                <a:endParaRPr lang="en-US" altLang="zh-CN" b="1" dirty="0" smtClean="0"/>
              </a:p>
              <a:p>
                <a:r>
                  <a:rPr lang="zh-CN" altLang="en-US" b="1" dirty="0" smtClean="0">
                    <a:solidFill>
                      <a:srgbClr val="0000CC"/>
                    </a:solidFill>
                  </a:rPr>
                  <a:t>定义</a:t>
                </a:r>
                <a:r>
                  <a:rPr lang="en-US" altLang="zh-CN" b="1" dirty="0" smtClean="0">
                    <a:solidFill>
                      <a:srgbClr val="0000CC"/>
                    </a:solidFill>
                  </a:rPr>
                  <a:t>7-1.5 </a:t>
                </a:r>
                <a:r>
                  <a:rPr lang="zh-CN" altLang="en-US" b="1" dirty="0" smtClean="0"/>
                  <a:t>简单图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zh-CN" altLang="en-US" b="1" dirty="0" smtClean="0"/>
                  <a:t>中，若每一对结点间都有边相连，则称该图为</a:t>
                </a:r>
                <a:r>
                  <a:rPr lang="zh-CN" altLang="en-US" b="1" dirty="0" smtClean="0">
                    <a:solidFill>
                      <a:srgbClr val="CC00CC"/>
                    </a:solidFill>
                  </a:rPr>
                  <a:t>完全图</a:t>
                </a:r>
                <a:r>
                  <a:rPr lang="zh-CN" altLang="en-US" b="1" dirty="0" smtClean="0"/>
                  <a:t>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058" r="-4370" b="-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87BA-7BB4-4FBB-8EE6-A30C0FB65631}" type="datetime1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C485-3EAF-4318-915D-9216C2569B1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6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15111</TotalTime>
  <Words>3696</Words>
  <Application>Microsoft Office PowerPoint</Application>
  <PresentationFormat>全屏显示(4:3)</PresentationFormat>
  <Paragraphs>1222</Paragraphs>
  <Slides>85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3" baseType="lpstr">
      <vt:lpstr>华文细黑</vt:lpstr>
      <vt:lpstr>楷体</vt:lpstr>
      <vt:lpstr>宋体</vt:lpstr>
      <vt:lpstr>Arial</vt:lpstr>
      <vt:lpstr>Calibri</vt:lpstr>
      <vt:lpstr>Cambria Math</vt:lpstr>
      <vt:lpstr>Times New Roman</vt:lpstr>
      <vt:lpstr>Office Theme</vt:lpstr>
      <vt:lpstr>第七章  图 论</vt:lpstr>
      <vt:lpstr>图 论</vt:lpstr>
      <vt:lpstr>7-1 图的基本概念</vt:lpstr>
      <vt:lpstr>7-1 图的基本概念</vt:lpstr>
      <vt:lpstr>7-1 图的基本概念</vt:lpstr>
      <vt:lpstr>7-1 图的基本概念</vt:lpstr>
      <vt:lpstr>7-1 图的基本概念</vt:lpstr>
      <vt:lpstr>7-1 图的基本概念</vt:lpstr>
      <vt:lpstr>7-1 图的基本概念</vt:lpstr>
      <vt:lpstr>7-1 图的基本概念</vt:lpstr>
      <vt:lpstr>7-1 图的基本概念</vt:lpstr>
      <vt:lpstr>7-1 图的基本概念</vt:lpstr>
      <vt:lpstr>7-1 图的基本概念</vt:lpstr>
      <vt:lpstr>7-1 图的基本概念</vt:lpstr>
      <vt:lpstr>7-1 图的基本概念</vt:lpstr>
      <vt:lpstr>PowerPoint 演示文稿</vt:lpstr>
      <vt:lpstr>PowerPoint 演示文稿</vt:lpstr>
      <vt:lpstr>7-2 路与回路</vt:lpstr>
      <vt:lpstr>7-2 路与回路</vt:lpstr>
      <vt:lpstr>7-2 路与回路</vt:lpstr>
      <vt:lpstr>7-2 路与回路</vt:lpstr>
      <vt:lpstr>7-2 路与回路</vt:lpstr>
      <vt:lpstr>7-2 路与回路</vt:lpstr>
      <vt:lpstr>7-2 路与回路</vt:lpstr>
      <vt:lpstr>7-2 路与回路</vt:lpstr>
      <vt:lpstr>7-2 路与回路</vt:lpstr>
      <vt:lpstr>7-2 路与回路</vt:lpstr>
      <vt:lpstr>7-2 路与回路</vt:lpstr>
      <vt:lpstr>PowerPoint 演示文稿</vt:lpstr>
      <vt:lpstr>PowerPoint 演示文稿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7-3 图的矩阵表示</vt:lpstr>
      <vt:lpstr>PowerPoint 演示文稿</vt:lpstr>
      <vt:lpstr>PowerPoint 演示文稿</vt:lpstr>
      <vt:lpstr>7-4 欧拉图与汉密尔顿图</vt:lpstr>
      <vt:lpstr>7-4 欧拉图与汉密尔顿图</vt:lpstr>
      <vt:lpstr>7-4 欧拉图与汉密尔顿图</vt:lpstr>
      <vt:lpstr>7-4 欧拉图与汉密尔顿图</vt:lpstr>
      <vt:lpstr>7-4 欧拉图与汉密尔顿图</vt:lpstr>
      <vt:lpstr>7-4 欧拉图与汉密尔顿图</vt:lpstr>
      <vt:lpstr>7-4 欧拉图与汉密尔顿图</vt:lpstr>
      <vt:lpstr>7-4 欧拉图与汉密尔顿图</vt:lpstr>
      <vt:lpstr>7-4 欧拉图与汉密尔顿图</vt:lpstr>
      <vt:lpstr>7-4 欧拉图与汉密尔顿图</vt:lpstr>
      <vt:lpstr>7-4 欧拉图与汉密尔顿图</vt:lpstr>
      <vt:lpstr>7-4 欧拉图与汉密尔顿图</vt:lpstr>
      <vt:lpstr>7-4 欧拉图与汉密尔顿图</vt:lpstr>
      <vt:lpstr>PowerPoint 演示文稿</vt:lpstr>
      <vt:lpstr>PowerPoint 演示文稿</vt:lpstr>
      <vt:lpstr>7-5 平面图</vt:lpstr>
      <vt:lpstr>7-5 平面图</vt:lpstr>
      <vt:lpstr>7-5 平面图</vt:lpstr>
      <vt:lpstr>7-5 平面图</vt:lpstr>
      <vt:lpstr>7-5 平面图</vt:lpstr>
      <vt:lpstr>7-5 平面图</vt:lpstr>
      <vt:lpstr>7-5 平面图</vt:lpstr>
      <vt:lpstr>7-5 平面图</vt:lpstr>
      <vt:lpstr>PowerPoint 演示文稿</vt:lpstr>
      <vt:lpstr>7-6 对偶图与着色</vt:lpstr>
      <vt:lpstr>7-6 对偶图与着色</vt:lpstr>
      <vt:lpstr>7-6 对偶图与着色</vt:lpstr>
      <vt:lpstr>7-6 对偶图与着色</vt:lpstr>
      <vt:lpstr>7-6 对偶图与着色</vt:lpstr>
      <vt:lpstr>7-6 对偶图与着色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Security</dc:title>
  <dc:creator>liuya</dc:creator>
  <cp:lastModifiedBy>Song Yan</cp:lastModifiedBy>
  <cp:revision>738</cp:revision>
  <dcterms:created xsi:type="dcterms:W3CDTF">2013-11-20T08:36:49Z</dcterms:created>
  <dcterms:modified xsi:type="dcterms:W3CDTF">2019-12-10T15:14:06Z</dcterms:modified>
</cp:coreProperties>
</file>